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68" r:id="rId10"/>
    <p:sldId id="270" r:id="rId11"/>
    <p:sldId id="272" r:id="rId12"/>
    <p:sldId id="273" r:id="rId13"/>
    <p:sldId id="274" r:id="rId14"/>
    <p:sldId id="279" r:id="rId15"/>
    <p:sldId id="276" r:id="rId16"/>
    <p:sldId id="278" r:id="rId17"/>
    <p:sldId id="277" r:id="rId18"/>
    <p:sldId id="281" r:id="rId19"/>
    <p:sldId id="296" r:id="rId20"/>
    <p:sldId id="298" r:id="rId21"/>
    <p:sldId id="275" r:id="rId22"/>
    <p:sldId id="282" r:id="rId23"/>
    <p:sldId id="300" r:id="rId24"/>
    <p:sldId id="301" r:id="rId25"/>
    <p:sldId id="285" r:id="rId26"/>
    <p:sldId id="283" r:id="rId27"/>
    <p:sldId id="263" r:id="rId28"/>
    <p:sldId id="286" r:id="rId29"/>
    <p:sldId id="265" r:id="rId30"/>
    <p:sldId id="266" r:id="rId31"/>
    <p:sldId id="287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E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DE75E-AA21-48FD-8AE9-46F82136ED03}" type="datetimeFigureOut">
              <a:rPr lang="pl-PL" smtClean="0"/>
              <a:pPr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7ADDB-5C63-4AE9-99AE-40D2FD32799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.jpeg"/><Relationship Id="rId4" Type="http://schemas.openxmlformats.org/officeDocument/2006/relationships/oleObject" Target="../embeddings/Prezentacja_programu_Microsoft_Office_PowerPoint_97_200314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Prezentacja_programu_Microsoft_Office_PowerPoint_97_200316.ppt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jpeg"/><Relationship Id="rId4" Type="http://schemas.openxmlformats.org/officeDocument/2006/relationships/oleObject" Target="../embeddings/Prezentacja_programu_Microsoft_Office_PowerPoint_97_200318.ppt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Prezentacja_programu_Microsoft_Office_PowerPoint_97_200320.ppt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4.jpeg"/><Relationship Id="rId4" Type="http://schemas.openxmlformats.org/officeDocument/2006/relationships/oleObject" Target="../embeddings/Prezentacja_programu_Microsoft_Office_PowerPoint_97_200322.ppt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Prezentacja_programu_Microsoft_Office_PowerPoint_97_200324.ppt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Prezentacja_programu_Microsoft_Office_PowerPoint_97_200326.ppt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Prezentacja_programu_Microsoft_Office_PowerPoint_97_200328.pp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5.jpeg"/><Relationship Id="rId4" Type="http://schemas.openxmlformats.org/officeDocument/2006/relationships/oleObject" Target="../embeddings/Prezentacja_programu_Microsoft_Office_PowerPoint_97_200330.ppt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3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Prezentacja_programu_Microsoft_Office_PowerPoint_97_200332.ppt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3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6.jpeg"/><Relationship Id="rId4" Type="http://schemas.openxmlformats.org/officeDocument/2006/relationships/oleObject" Target="../embeddings/Prezentacja_programu_Microsoft_Office_PowerPoint_97_200334.ppt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7.jpeg"/><Relationship Id="rId5" Type="http://schemas.openxmlformats.org/officeDocument/2006/relationships/oleObject" Target="../embeddings/Prezentacja_programu_Microsoft_Office_PowerPoint_97_200337.ppt"/><Relationship Id="rId4" Type="http://schemas.openxmlformats.org/officeDocument/2006/relationships/oleObject" Target="../embeddings/Prezentacja_programu_Microsoft_Office_PowerPoint_97_200336.ppt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3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Prezentacja_programu_Microsoft_Office_PowerPoint_97_200340.ppt"/><Relationship Id="rId4" Type="http://schemas.openxmlformats.org/officeDocument/2006/relationships/oleObject" Target="../embeddings/Prezentacja_programu_Microsoft_Office_PowerPoint_97_200339.ppt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41.ppt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8.jpeg"/><Relationship Id="rId5" Type="http://schemas.openxmlformats.org/officeDocument/2006/relationships/oleObject" Target="../embeddings/Prezentacja_programu_Microsoft_Office_PowerPoint_97_200343.ppt"/><Relationship Id="rId4" Type="http://schemas.openxmlformats.org/officeDocument/2006/relationships/oleObject" Target="../embeddings/Prezentacja_programu_Microsoft_Office_PowerPoint_97_200342.ppt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4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Prezentacja_programu_Microsoft_Office_PowerPoint_97_200346.ppt"/><Relationship Id="rId4" Type="http://schemas.openxmlformats.org/officeDocument/2006/relationships/oleObject" Target="../embeddings/Prezentacja_programu_Microsoft_Office_PowerPoint_97_200345.ppt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4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0.jpeg"/><Relationship Id="rId5" Type="http://schemas.openxmlformats.org/officeDocument/2006/relationships/oleObject" Target="../embeddings/Prezentacja_programu_Microsoft_Office_PowerPoint_97_200349.ppt"/><Relationship Id="rId4" Type="http://schemas.openxmlformats.org/officeDocument/2006/relationships/oleObject" Target="../embeddings/Prezentacja_programu_Microsoft_Office_PowerPoint_97_200348.ppt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50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Prezentacja_programu_Microsoft_Office_PowerPoint_97_200352.ppt"/><Relationship Id="rId4" Type="http://schemas.openxmlformats.org/officeDocument/2006/relationships/oleObject" Target="../embeddings/Prezentacja_programu_Microsoft_Office_PowerPoint_97_200351.ppt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5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Prezentacja_programu_Microsoft_Office_PowerPoint_97_200355.ppt"/><Relationship Id="rId4" Type="http://schemas.openxmlformats.org/officeDocument/2006/relationships/oleObject" Target="../embeddings/Prezentacja_programu_Microsoft_Office_PowerPoint_97_200354.ppt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5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oleObject" Target="../embeddings/Prezentacja_programu_Microsoft_Office_PowerPoint_97_200358.ppt"/><Relationship Id="rId4" Type="http://schemas.openxmlformats.org/officeDocument/2006/relationships/oleObject" Target="../embeddings/Prezentacja_programu_Microsoft_Office_PowerPoint_97_200357.ppt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5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Prezentacja_programu_Microsoft_Office_PowerPoint_97_200361.ppt"/><Relationship Id="rId4" Type="http://schemas.openxmlformats.org/officeDocument/2006/relationships/oleObject" Target="../embeddings/Prezentacja_programu_Microsoft_Office_PowerPoint_97_200360.ppt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6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4.jpeg"/><Relationship Id="rId5" Type="http://schemas.openxmlformats.org/officeDocument/2006/relationships/oleObject" Target="../embeddings/Prezentacja_programu_Microsoft_Office_PowerPoint_97_200364.ppt"/><Relationship Id="rId4" Type="http://schemas.openxmlformats.org/officeDocument/2006/relationships/oleObject" Target="../embeddings/Prezentacja_programu_Microsoft_Office_PowerPoint_97_200363.ppt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6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5.jpeg"/><Relationship Id="rId5" Type="http://schemas.openxmlformats.org/officeDocument/2006/relationships/oleObject" Target="../embeddings/Prezentacja_programu_Microsoft_Office_PowerPoint_97_200367.ppt"/><Relationship Id="rId4" Type="http://schemas.openxmlformats.org/officeDocument/2006/relationships/oleObject" Target="../embeddings/Prezentacja_programu_Microsoft_Office_PowerPoint_97_200366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Prezentacja_programu_Microsoft_Office_PowerPoint_97_20038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jpeg"/><Relationship Id="rId4" Type="http://schemas.openxmlformats.org/officeDocument/2006/relationships/oleObject" Target="../embeddings/Prezentacja_programu_Microsoft_Office_PowerPoint_97_200310.pp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zentacja_programu_Microsoft_Office_PowerPoint_97_20031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Prezentacja_programu_Microsoft_Office_PowerPoint_97_200312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Prezentacja" r:id="rId3" imgW="6092877" imgH="3425780" progId="PowerPoint.Show.8">
              <p:embed/>
            </p:oleObj>
          </a:graphicData>
        </a:graphic>
      </p:graphicFrame>
      <p:pic>
        <p:nvPicPr>
          <p:cNvPr id="5" name="Picture 2" descr="C:\Users\Admin\zajęcia-sieci\business-meeting-Yuri-Arcu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285992"/>
            <a:ext cx="5929354" cy="3500462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714348" y="1428736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Sieci współpracy i samokształcenia</a:t>
            </a:r>
            <a:endParaRPr lang="pl-PL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174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5588" cy="6859588"/>
        </p:xfrm>
        <a:graphic>
          <a:graphicData uri="http://schemas.openxmlformats.org/presentationml/2006/ole">
            <p:oleObj spid="_x0000_s31747" name="Prezentacja" r:id="rId4" imgW="6092877" imgH="3425780" progId="PowerPoint.Show.8">
              <p:embed/>
            </p:oleObj>
          </a:graphicData>
        </a:graphic>
      </p:graphicFrame>
      <p:pic>
        <p:nvPicPr>
          <p:cNvPr id="31748" name="Picture 4" descr="C:\Users\Admin\mleczna perła-zdjęcia\DSC_0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571612"/>
            <a:ext cx="6715172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2770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5588" cy="6859588"/>
        </p:xfrm>
        <a:graphic>
          <a:graphicData uri="http://schemas.openxmlformats.org/presentationml/2006/ole">
            <p:oleObj spid="_x0000_s32771" name="Prezentacja" r:id="rId4" imgW="6092877" imgH="3425780" progId="PowerPoint.Show.8">
              <p:embed/>
            </p:oleObj>
          </a:graphicData>
        </a:graphic>
      </p:graphicFrame>
      <p:sp>
        <p:nvSpPr>
          <p:cNvPr id="5" name="Prostokąt 4"/>
          <p:cNvSpPr/>
          <p:nvPr/>
        </p:nvSpPr>
        <p:spPr>
          <a:xfrm>
            <a:off x="714348" y="1643051"/>
            <a:ext cx="82153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b="1" dirty="0" smtClean="0">
                <a:solidFill>
                  <a:srgbClr val="0070C0"/>
                </a:solidFill>
              </a:rPr>
              <a:t>Najciekawsze tematy podejmowane na platformie</a:t>
            </a:r>
            <a:endParaRPr lang="pl-PL" sz="3000" dirty="0">
              <a:solidFill>
                <a:srgbClr val="0070C0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85720" y="2143116"/>
            <a:ext cx="850112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metody pracy z lekturą szkolną,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kampanie czytelnicze,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l-PL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bank dobrych praktyk (scenariusze zajęć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lekcyjnych, terapeutycznych, projekty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szkolne),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opracowanie katalogu działań promujących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czytanie</a:t>
            </a:r>
            <a:endParaRPr kumimoji="0" lang="pl-PL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4818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5588" cy="6859588"/>
        </p:xfrm>
        <a:graphic>
          <a:graphicData uri="http://schemas.openxmlformats.org/presentationml/2006/ole">
            <p:oleObj spid="_x0000_s34819" name="Prezentacja" r:id="rId4" imgW="6092877" imgH="3425780" progId="PowerPoint.Show.8">
              <p:embed/>
            </p:oleObj>
          </a:graphicData>
        </a:graphic>
      </p:graphicFrame>
      <p:pic>
        <p:nvPicPr>
          <p:cNvPr id="34820" name="Picture 4" descr="C:\Users\Admin\mleczna perła-zdjęcia\DSCF1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428736"/>
            <a:ext cx="7858180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5842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35843" name="Prezentacja" r:id="rId4" imgW="6092877" imgH="3425780" progId="PowerPoint.Show.8">
              <p:embed/>
            </p:oleObj>
          </a:graphicData>
        </a:graphic>
      </p:graphicFrame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285852" y="1428736"/>
            <a:ext cx="6286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Efekty</a:t>
            </a:r>
            <a:r>
              <a:rPr kumimoji="0" lang="pl-PL" sz="4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pracy sieci</a:t>
            </a:r>
            <a:endParaRPr kumimoji="0" lang="pl-PL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71472" y="2000240"/>
            <a:ext cx="75724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wykorzystanie platformy </a:t>
            </a:r>
            <a:r>
              <a:rPr kumimoji="0" lang="pl-PL" sz="3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ORE</a:t>
            </a: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jako płaszczyzny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wymiany doświadczeń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popularyzacja wyników badań dotyczących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problemu czytelnictwa wśród młodzieży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udział szkół w kampaniach czytelniczych </a:t>
            </a:r>
            <a:endParaRPr kumimoji="0" lang="pl-PL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nabycie nowych umiejętności i wiedzy 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zakresie sposobów zachęcania uczniów do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czytania</a:t>
            </a:r>
            <a:endParaRPr kumimoji="0" lang="pl-PL" sz="3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0962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0963" name="Prezentacja" r:id="rId4" imgW="6092877" imgH="3425780" progId="PowerPoint.Show.8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214282" y="142873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Nauczyciele pracują zespołowo</a:t>
            </a:r>
          </a:p>
        </p:txBody>
      </p:sp>
      <p:pic>
        <p:nvPicPr>
          <p:cNvPr id="40964" name="Picture 4" descr="C:\Users\Admin\zajęcia-sieci\marketing-jako-taki-jest-dziedzina-wspierajaca-dla-praktycznie-kazdej-dziedziny-gospodarki-prace-mozna-znalezc-w-firmach-niekoniecznie-zwiazanych-bezposrednio-z-reklama_thumb_700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143117"/>
            <a:ext cx="7072362" cy="385765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7890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37891" name="Prezentacja" r:id="rId4" imgW="6092877" imgH="3425780" progId="PowerPoint.Show.8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1428728" y="1428736"/>
            <a:ext cx="592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Tematy szkoleń i konsultacji: </a:t>
            </a:r>
            <a:endParaRPr lang="pl-PL" sz="3600" dirty="0" smtClean="0">
              <a:solidFill>
                <a:srgbClr val="0070C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57224" y="2071678"/>
            <a:ext cx="79296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dirty="0" smtClean="0"/>
              <a:t> Metody i sposoby motywowania do pracy </a:t>
            </a:r>
          </a:p>
          <a:p>
            <a:r>
              <a:rPr lang="pl-PL" sz="3200" dirty="0" smtClean="0"/>
              <a:t>  w zespole.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Jak nauczyć nauczycieli z różnym stażem</a:t>
            </a:r>
          </a:p>
          <a:p>
            <a:r>
              <a:rPr lang="pl-PL" sz="3200" dirty="0" smtClean="0"/>
              <a:t>   zawodowym współpracy w zespole? </a:t>
            </a:r>
          </a:p>
          <a:p>
            <a:r>
              <a:rPr lang="pl-PL" sz="3200" dirty="0" smtClean="0"/>
              <a:t>   Techniki komunikacji i negocjacji.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Planowanie, realizacja i ewaluacja pracy</a:t>
            </a:r>
          </a:p>
          <a:p>
            <a:r>
              <a:rPr lang="pl-PL" sz="3200" dirty="0" smtClean="0"/>
              <a:t>   zespołowej.</a:t>
            </a:r>
          </a:p>
          <a:p>
            <a:endParaRPr lang="pl-PL" sz="32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9938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39939" name="Prezentacja" r:id="rId4" imgW="6092877" imgH="3425780" progId="PowerPoint.Show.8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1428728" y="1428736"/>
            <a:ext cx="592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Tematy szkoleń i konsultacji: </a:t>
            </a:r>
            <a:endParaRPr lang="pl-PL" sz="3600" dirty="0" smtClean="0">
              <a:solidFill>
                <a:srgbClr val="0070C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57224" y="2071678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3200" dirty="0" smtClean="0"/>
              <a:t>Czynniki wpływające na współpracę </a:t>
            </a:r>
          </a:p>
          <a:p>
            <a:r>
              <a:rPr lang="pl-PL" sz="3200" dirty="0" smtClean="0"/>
              <a:t>  w zespole:  nauczyciel-nauczyciel, </a:t>
            </a:r>
          </a:p>
          <a:p>
            <a:r>
              <a:rPr lang="pl-PL" sz="3200" dirty="0" smtClean="0"/>
              <a:t>  nauczyciel-uczeń,  nauczyciel -rodzic. 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Zasady współpracy -techniki komunikacji,</a:t>
            </a:r>
          </a:p>
          <a:p>
            <a:r>
              <a:rPr lang="pl-PL" sz="3200" dirty="0" smtClean="0"/>
              <a:t>  negocjacji.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Jak budować efektywne zespoły? </a:t>
            </a:r>
            <a:endParaRPr lang="pl-PL" sz="32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8914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38915" name="Prezentacja" r:id="rId4" imgW="6092877" imgH="3425780" progId="PowerPoint.Show.8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1428728" y="1428736"/>
            <a:ext cx="592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Tematy szkoleń i konsultacji: </a:t>
            </a:r>
            <a:endParaRPr lang="pl-PL" sz="3600" dirty="0" smtClean="0">
              <a:solidFill>
                <a:srgbClr val="0070C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57224" y="2071678"/>
            <a:ext cx="7929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dirty="0" smtClean="0"/>
              <a:t> </a:t>
            </a:r>
            <a:r>
              <a:rPr lang="pl-PL" sz="3600" dirty="0" smtClean="0"/>
              <a:t>Psychologiczny aspekt pracy zespołowej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Zarządzanie  pracą własną i zespołu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Komunikacja w zespole,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Przyczyny powstawania konfliktów oraz</a:t>
            </a:r>
          </a:p>
          <a:p>
            <a:r>
              <a:rPr lang="pl-PL" sz="3600" dirty="0" smtClean="0"/>
              <a:t>   sposoby ich rozwiązywania.</a:t>
            </a:r>
          </a:p>
          <a:p>
            <a:r>
              <a:rPr lang="pl-PL" sz="3600" dirty="0" smtClean="0"/>
              <a:t> </a:t>
            </a:r>
            <a:endParaRPr lang="pl-PL" sz="36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198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1987" name="Prezentacja" r:id="rId4" imgW="6092877" imgH="3425780" progId="PowerPoint.Show.8">
              <p:embed/>
            </p:oleObj>
          </a:graphicData>
        </a:graphic>
      </p:graphicFrame>
      <p:pic>
        <p:nvPicPr>
          <p:cNvPr id="41988" name="Picture 4" descr="C:\Users\Admin\mleczna perła-zdjęcia\DSC02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500174"/>
            <a:ext cx="6143668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61442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61443" name="Prezentacja" r:id="rId4" imgW="6092877" imgH="3425780" progId="PowerPoint.Show.8">
              <p:embed/>
            </p:oleObj>
          </a:graphicData>
        </a:graphic>
      </p:graphicFrame>
      <p:sp>
        <p:nvSpPr>
          <p:cNvPr id="5" name="Prostokąt 4"/>
          <p:cNvSpPr/>
          <p:nvPr/>
        </p:nvSpPr>
        <p:spPr>
          <a:xfrm>
            <a:off x="357158" y="1428736"/>
            <a:ext cx="850112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600" dirty="0" smtClean="0"/>
              <a:t> </a:t>
            </a:r>
            <a:r>
              <a:rPr lang="pl-PL" sz="36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Efekty pracy sieci</a:t>
            </a:r>
            <a:endParaRPr lang="pl-PL" sz="36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W trakcie szkoleń oraz pracy na platformie  nauczyciele</a:t>
            </a:r>
          </a:p>
          <a:p>
            <a:r>
              <a:rPr lang="pl-PL" sz="2800" dirty="0" smtClean="0"/>
              <a:t>  doskonalili kompetencje i umiejętności niezbędne do</a:t>
            </a:r>
          </a:p>
          <a:p>
            <a:r>
              <a:rPr lang="pl-PL" sz="2800" dirty="0" smtClean="0"/>
              <a:t>  organizowania pracy zespołowej w szkole.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uczestnicy sieci poznali motywy podejmowania pracy</a:t>
            </a:r>
          </a:p>
          <a:p>
            <a:r>
              <a:rPr lang="pl-PL" sz="2800" dirty="0" smtClean="0"/>
              <a:t>   zespołowej przez człowieka wynikające z jego potrzeb</a:t>
            </a:r>
          </a:p>
          <a:p>
            <a:r>
              <a:rPr lang="pl-PL" sz="2800" dirty="0" smtClean="0"/>
              <a:t>   psychicznych i wyzwań współczesności,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sposoby budowania poczucia bezpieczeństwa i </a:t>
            </a:r>
          </a:p>
          <a:p>
            <a:r>
              <a:rPr lang="pl-PL" sz="2800" dirty="0" smtClean="0"/>
              <a:t>  współdziałania członków zespołu,</a:t>
            </a:r>
            <a:endParaRPr lang="pl-PL" sz="28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8434" name="Prezentacja" r:id="rId3" imgW="6092877" imgH="3425780" progId="PowerPoint.Show.8">
              <p:embed/>
            </p:oleObj>
          </a:graphicData>
        </a:graphic>
      </p:graphicFrame>
      <p:pic>
        <p:nvPicPr>
          <p:cNvPr id="3" name="Picture 2" descr="http://www.am.gdynia.pl/sites/default/files/ilustracje/8a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357430"/>
            <a:ext cx="5872161" cy="3500462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428596" y="1428736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to statek, na którym  nie ma pasażerów, wszyscy jesteśmy załogą</a:t>
            </a:r>
            <a:endParaRPr lang="pl-PL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6246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62467" name="Prezentacja" r:id="rId4" imgW="6092877" imgH="3425780" progId="PowerPoint.Show.8">
              <p:embed/>
            </p:oleObj>
          </a:graphicData>
        </a:graphic>
      </p:graphicFrame>
      <p:sp>
        <p:nvSpPr>
          <p:cNvPr id="5" name="Prostokąt 4"/>
          <p:cNvSpPr/>
          <p:nvPr/>
        </p:nvSpPr>
        <p:spPr>
          <a:xfrm>
            <a:off x="357158" y="142873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600" dirty="0" smtClean="0"/>
              <a:t> </a:t>
            </a:r>
            <a:endParaRPr lang="pl-PL" sz="2800" dirty="0"/>
          </a:p>
        </p:txBody>
      </p:sp>
      <p:pic>
        <p:nvPicPr>
          <p:cNvPr id="62470" name="Picture 6" descr="C:\Users\Admin\Desktop\DSC02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1500174"/>
            <a:ext cx="6215106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3686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36867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42844" y="0"/>
          <a:ext cx="9145588" cy="6859588"/>
        </p:xfrm>
        <a:graphic>
          <a:graphicData uri="http://schemas.openxmlformats.org/presentationml/2006/ole">
            <p:oleObj spid="_x0000_s36868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        Jak rozwijać twórcze myślenie uczniów?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36869" name="Picture 5" descr="C:\Users\Admin\zajęcia-sieci\wyobraźnia800x6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2214533"/>
            <a:ext cx="6429420" cy="371479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4034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4035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44036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   </a:t>
            </a:r>
            <a:r>
              <a:rPr lang="pl-PL" sz="4400" b="1" dirty="0" smtClean="0">
                <a:solidFill>
                  <a:srgbClr val="0070C0"/>
                </a:solidFill>
              </a:rPr>
              <a:t>Tematyka szkoleń i konsultacji :</a:t>
            </a:r>
          </a:p>
          <a:p>
            <a:r>
              <a:rPr lang="pl-PL" sz="3600" dirty="0" smtClean="0"/>
              <a:t>Skuteczne techniki rozwijania twórczej</a:t>
            </a:r>
          </a:p>
          <a:p>
            <a:pPr>
              <a:buNone/>
            </a:pPr>
            <a:r>
              <a:rPr lang="pl-PL" sz="3600" dirty="0" smtClean="0"/>
              <a:t>    aktywności uczniów  </a:t>
            </a:r>
          </a:p>
          <a:p>
            <a:r>
              <a:rPr lang="pl-PL" sz="3600" dirty="0" smtClean="0"/>
              <a:t>Jak wspierać i rozwijać kreatywność uczniów</a:t>
            </a:r>
          </a:p>
          <a:p>
            <a:r>
              <a:rPr lang="pl-PL" sz="3600" dirty="0" smtClean="0"/>
              <a:t>Relacja uczeń - nauczyciel</a:t>
            </a:r>
          </a:p>
          <a:p>
            <a:pPr>
              <a:buNone/>
            </a:pPr>
            <a:endParaRPr lang="pl-P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68610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68611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68612" name="Prezentacja" r:id="rId5" imgW="6092877" imgH="3425780" progId="PowerPoint.Show.8">
              <p:embed/>
            </p:oleObj>
          </a:graphicData>
        </a:graphic>
      </p:graphicFrame>
      <p:pic>
        <p:nvPicPr>
          <p:cNvPr id="68613" name="Picture 5" descr="C:\Users\Admin\Desktop\20141007_1606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714488"/>
            <a:ext cx="3071834" cy="4400550"/>
          </a:xfrm>
          <a:prstGeom prst="rect">
            <a:avLst/>
          </a:prstGeom>
          <a:noFill/>
        </p:spPr>
      </p:pic>
      <p:pic>
        <p:nvPicPr>
          <p:cNvPr id="8" name="Picture 5" descr="C:\Users\Admin\Desktop\20141007_160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1714488"/>
            <a:ext cx="3286148" cy="432911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69634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69635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69636" name="Prezentacja" r:id="rId5" imgW="6092877" imgH="3425780" progId="PowerPoint.Show.8">
              <p:embed/>
            </p:oleObj>
          </a:graphicData>
        </a:graphic>
      </p:graphicFrame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857224" y="1643050"/>
            <a:ext cx="800105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rgbClr val="0070C0"/>
                </a:solidFill>
              </a:rPr>
              <a:t>Najciekawsze tematy podejmowane na </a:t>
            </a:r>
            <a:r>
              <a:rPr lang="pl-PL" sz="3600" b="1" dirty="0" smtClean="0">
                <a:solidFill>
                  <a:srgbClr val="0070C0"/>
                </a:solidFill>
              </a:rPr>
              <a:t>platformie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Techniki i sposoby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6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szybkie, proste i skuteczne</a:t>
            </a:r>
            <a:endParaRPr kumimoji="0" lang="pl-P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Jak prowadzić lekcje -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6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pl-PL" sz="3600" dirty="0" smtClean="0">
                <a:latin typeface="+mj-lt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 czym pamiętać? Czego unikać?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Nauczyciel kreatywny to</a:t>
            </a:r>
            <a:r>
              <a:rPr lang="pl-PL" sz="36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taki, który...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6082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6083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46084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142844" y="1600201"/>
            <a:ext cx="8858312" cy="4400568"/>
          </a:xfrm>
        </p:spPr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  Sieć ,,Promocja i budowanie wizerunku szkoły’’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8" name="Picture 7" descr="C:\Users\Admin\Desktop\MTAyNHg3Njg,17347379_117887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2257424"/>
            <a:ext cx="5429287" cy="381478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5058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5059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45060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   Realizowana tematyka:</a:t>
            </a:r>
          </a:p>
          <a:p>
            <a:r>
              <a:rPr lang="pl-PL" dirty="0" smtClean="0"/>
              <a:t>Wizerunek szkoły jako czynnik przewagi konkurencyjnej na rynku edukacyjnym i organizacji opartej na relacjach</a:t>
            </a:r>
          </a:p>
          <a:p>
            <a:r>
              <a:rPr lang="pl-PL" dirty="0" smtClean="0"/>
              <a:t>Marketing w edukacji-szkoła jako specyficzny rynek usług </a:t>
            </a:r>
          </a:p>
          <a:p>
            <a:r>
              <a:rPr lang="pl-PL" dirty="0" smtClean="0"/>
              <a:t>Pozyskiwanie przez szkołę środków unijnych</a:t>
            </a:r>
          </a:p>
          <a:p>
            <a:r>
              <a:rPr lang="pl-PL" dirty="0" smtClean="0"/>
              <a:t>Współpraca szkoły z mediami i środowiskiem lokalnym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zdjęcia\DSC_16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0928" y="2428868"/>
            <a:ext cx="5596821" cy="3729045"/>
          </a:xfrm>
          <a:prstGeom prst="rect">
            <a:avLst/>
          </a:prstGeom>
          <a:noFill/>
        </p:spPr>
      </p:pic>
      <p:pic>
        <p:nvPicPr>
          <p:cNvPr id="3" name="Picture 2" descr="C:\Users\Admin\Desktop\zdjęcia\DSC_16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416" y="1000108"/>
            <a:ext cx="7741208" cy="515780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710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7107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214290"/>
          <a:ext cx="9145588" cy="6859588"/>
        </p:xfrm>
        <a:graphic>
          <a:graphicData uri="http://schemas.openxmlformats.org/presentationml/2006/ole">
            <p:oleObj spid="_x0000_s47108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</a:t>
            </a:r>
          </a:p>
          <a:p>
            <a:r>
              <a:rPr lang="pl-PL" dirty="0" smtClean="0"/>
              <a:t>Czy dzisiejszy nauczyciel powinien być innowacyjny, jaką rolę powinien pełnić w procesie nauczania i kształcenia samoświadomości rozwojowej ucznia?</a:t>
            </a:r>
          </a:p>
          <a:p>
            <a:r>
              <a:rPr lang="pl-PL" dirty="0" smtClean="0"/>
              <a:t>Jak stworzyć skuteczny projekt ulotki reklamowej?</a:t>
            </a:r>
          </a:p>
          <a:p>
            <a:r>
              <a:rPr lang="pl-PL" dirty="0" smtClean="0"/>
              <a:t>Jak relacje nauczyciel –rodzic mogą wpływać na wizerunek szkoły? Czy możliwa jest współpraca na zasadzie partnerstwa edukacyjnego?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00034" y="157161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accent1"/>
                </a:solidFill>
              </a:rPr>
              <a:t>Najciekawsze tematy podejmowane na platformie:</a:t>
            </a:r>
            <a:endParaRPr lang="pl-PL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AppData\Local\Temp\Rar$DIa0.324\DSC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Prezentacja" r:id="rId3" imgW="6092877" imgH="3425780" progId="PowerPoint.Show.8">
              <p:embed/>
            </p:oleObj>
          </a:graphicData>
        </a:graphic>
      </p:graphicFrame>
      <p:sp>
        <p:nvSpPr>
          <p:cNvPr id="3" name="Prostokąt 2"/>
          <p:cNvSpPr/>
          <p:nvPr/>
        </p:nvSpPr>
        <p:spPr>
          <a:xfrm>
            <a:off x="1428728" y="1500174"/>
            <a:ext cx="5429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Warunki funkcjonowania sieci</a:t>
            </a:r>
            <a:endParaRPr lang="pl-PL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85720" y="2136339"/>
            <a:ext cx="78581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800" dirty="0" smtClean="0"/>
              <a:t> Wspólne cele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Jasno określony obszar /temat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Suwerenność członków sieci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Dobrowolność uczestnictwa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Aktywność członków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Podział odpowiedzialności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Określona rola koordynatora sieci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Jasno określone zasady funkcjonowania</a:t>
            </a:r>
          </a:p>
          <a:p>
            <a:pPr>
              <a:buFont typeface="Arial" pitchFamily="34" charset="0"/>
              <a:buChar char="•"/>
            </a:pPr>
            <a:endParaRPr lang="pl-PL" sz="28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fotki-sieci\zdj. tel\Zdjęcie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72" y="285728"/>
            <a:ext cx="7810554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48130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48131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1588" y="357166"/>
          <a:ext cx="9145588" cy="6859588"/>
        </p:xfrm>
        <a:graphic>
          <a:graphicData uri="http://schemas.openxmlformats.org/presentationml/2006/ole">
            <p:oleObj spid="_x0000_s48132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00034" y="157161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214414" y="1714489"/>
            <a:ext cx="7286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0070C0"/>
                </a:solidFill>
              </a:rPr>
              <a:t>Wnioski:</a:t>
            </a:r>
            <a:endParaRPr lang="pl-PL" sz="3200" b="1" dirty="0">
              <a:solidFill>
                <a:srgbClr val="0070C0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85720" y="2214554"/>
            <a:ext cx="8715436" cy="410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Prowadzone szkolenia i spotkania powinny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odbywać się na danym szczeblu edukacyjnym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lub przedmiotowym np. grupa nauczycieli edukacji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wczesnoszkolnej, grupa nauczycieli języków itp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pl-PL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Współpraca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nauczycieli w ramach tworzenia tzw.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dobrych praktyk</a:t>
            </a:r>
            <a:r>
              <a:rPr lang="pl-PL" sz="3200" b="1" dirty="0" smtClean="0"/>
              <a:t> ,</a:t>
            </a:r>
            <a:r>
              <a:rPr lang="pl-PL" sz="3200" dirty="0" smtClean="0"/>
              <a:t>rozwiązań merytorycznych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 smtClean="0"/>
              <a:t>  mających na celu wspomaganie rozwoju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 smtClean="0"/>
              <a:t> ucznia[materiały, scenariusze zajęć ,projekty] </a:t>
            </a:r>
            <a:endParaRPr kumimoji="0" lang="pl-PL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56322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56323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1588" y="357166"/>
          <a:ext cx="9145588" cy="6859588"/>
        </p:xfrm>
        <a:graphic>
          <a:graphicData uri="http://schemas.openxmlformats.org/presentationml/2006/ole">
            <p:oleObj spid="_x0000_s56324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00034" y="157161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14282" y="1785926"/>
            <a:ext cx="878687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Forum myśli edukacyjnej-</a:t>
            </a:r>
            <a:r>
              <a:rPr kumimoji="0" lang="pl-PL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bieżące  rozwiązywanie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różnego rodzaju problemów psychologiczno-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wychowawczych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Dobra wzajemna komunikacja-relacje natury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3200" dirty="0" smtClean="0"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pl-PL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osobistej i zawodowej</a:t>
            </a:r>
          </a:p>
          <a:p>
            <a:pPr>
              <a:buFont typeface="Arial" pitchFamily="34" charset="0"/>
              <a:buChar char="•"/>
            </a:pPr>
            <a:r>
              <a:rPr lang="pl-PL" sz="3200" dirty="0" smtClean="0"/>
              <a:t> Pomysł współpracy w sieci jest trafiony, jednak</a:t>
            </a:r>
          </a:p>
          <a:p>
            <a:r>
              <a:rPr lang="pl-PL" sz="3200" dirty="0" smtClean="0"/>
              <a:t>  potrzeba trochę czasu aby nauczyciele byli bardziej</a:t>
            </a:r>
          </a:p>
          <a:p>
            <a:r>
              <a:rPr lang="pl-PL" sz="3200" dirty="0" smtClean="0"/>
              <a:t>  otwarci na ten sposób doskonalenia swoich</a:t>
            </a:r>
          </a:p>
          <a:p>
            <a:r>
              <a:rPr lang="pl-PL" sz="3200" dirty="0" smtClean="0"/>
              <a:t>  umiejętności.</a:t>
            </a:r>
          </a:p>
          <a:p>
            <a:r>
              <a:rPr lang="pl-PL" sz="3200" dirty="0" smtClean="0"/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l-PL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57346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57347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1588" y="357166"/>
          <a:ext cx="9145588" cy="6859588"/>
        </p:xfrm>
        <a:graphic>
          <a:graphicData uri="http://schemas.openxmlformats.org/presentationml/2006/ole">
            <p:oleObj spid="_x0000_s57348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500034" y="1571612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>
              <a:solidFill>
                <a:schemeClr val="accent1"/>
              </a:solidFill>
            </a:endParaRPr>
          </a:p>
        </p:txBody>
      </p:sp>
      <p:pic>
        <p:nvPicPr>
          <p:cNvPr id="57349" name="Picture 5" descr="C:\Users\Admin\zajęcia-sieci\spryciarze.pl.138603408417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1857364"/>
            <a:ext cx="7786742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58370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-1588" y="-1588"/>
          <a:ext cx="9145588" cy="6859588"/>
        </p:xfrm>
        <a:graphic>
          <a:graphicData uri="http://schemas.openxmlformats.org/presentationml/2006/ole">
            <p:oleObj spid="_x0000_s58371" name="Prezentacja" r:id="rId4" imgW="6092877" imgH="3425780" progId="PowerPoint.Show.8">
              <p:embed/>
            </p:oleObj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1588" y="0"/>
          <a:ext cx="9145588" cy="7216754"/>
        </p:xfrm>
        <a:graphic>
          <a:graphicData uri="http://schemas.openxmlformats.org/presentationml/2006/ole">
            <p:oleObj spid="_x0000_s58372" name="Prezentacja" r:id="rId5" imgW="6092877" imgH="3425780" progId="PowerPoint.Show.8">
              <p:embed/>
            </p:oleObj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4294967295"/>
          </p:nvPr>
        </p:nvSpPr>
        <p:spPr>
          <a:xfrm>
            <a:off x="285720" y="1600201"/>
            <a:ext cx="8501122" cy="4400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785786" y="185736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Admin\zdjęcia\7_img1_c47a765ffa0d50a97458046ba3f3442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2428868"/>
            <a:ext cx="3810000" cy="381000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428728" y="1500174"/>
            <a:ext cx="59293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rgbClr val="0070C0"/>
                </a:solidFill>
              </a:rPr>
              <a:t>     Dziękuję za uwagę!</a:t>
            </a:r>
            <a:endParaRPr lang="pl-PL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9798362" cy="6858000"/>
        </p:xfrm>
        <a:graphic>
          <a:graphicData uri="http://schemas.openxmlformats.org/presentationml/2006/ole">
            <p:oleObj spid="_x0000_s20482" name="Prezentacja" r:id="rId3" imgW="6092877" imgH="3425780" progId="PowerPoint.Show.8">
              <p:embed/>
            </p:oleObj>
          </a:graphicData>
        </a:graphic>
      </p:graphicFrame>
      <p:sp>
        <p:nvSpPr>
          <p:cNvPr id="3" name="Prostokąt 2"/>
          <p:cNvSpPr/>
          <p:nvPr/>
        </p:nvSpPr>
        <p:spPr>
          <a:xfrm>
            <a:off x="1142976" y="1500175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0070C0"/>
                </a:solidFill>
              </a:rPr>
              <a:t>Platforma </a:t>
            </a:r>
            <a:r>
              <a:rPr lang="pl-PL" sz="3600" b="1" u="sng" dirty="0" err="1" smtClean="0">
                <a:solidFill>
                  <a:srgbClr val="0070C0"/>
                </a:solidFill>
              </a:rPr>
              <a:t>www.doskonaleniewsieci.pl</a:t>
            </a:r>
            <a:endParaRPr lang="pl-PL" sz="3600" dirty="0">
              <a:solidFill>
                <a:srgbClr val="0070C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57158" y="2214554"/>
            <a:ext cx="90011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i="1" dirty="0" smtClean="0"/>
              <a:t> </a:t>
            </a:r>
            <a:r>
              <a:rPr lang="pl-PL" sz="2400" dirty="0" smtClean="0"/>
              <a:t>Dyskusje</a:t>
            </a:r>
            <a:r>
              <a:rPr lang="pl-PL" sz="2400" dirty="0" smtClean="0"/>
              <a:t>, wymiana informacji i spostrzeżeń</a:t>
            </a:r>
          </a:p>
          <a:p>
            <a:pPr>
              <a:buFontTx/>
              <a:buNone/>
            </a:pPr>
            <a:r>
              <a:rPr lang="pl-PL" sz="2400" dirty="0" smtClean="0"/>
              <a:t>  dotyczących tematyki sieci.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Koordynowanie </a:t>
            </a:r>
            <a:r>
              <a:rPr lang="pl-PL" sz="2400" dirty="0" smtClean="0"/>
              <a:t>pracy uczestników -wspólnie tworzone </a:t>
            </a:r>
          </a:p>
          <a:p>
            <a:r>
              <a:rPr lang="pl-PL" sz="2400" dirty="0" smtClean="0"/>
              <a:t>  rozwiązania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Publikacja </a:t>
            </a:r>
            <a:r>
              <a:rPr lang="pl-PL" sz="2400" dirty="0" smtClean="0"/>
              <a:t>efektów pracy (np. wypracowane narzędzia, </a:t>
            </a:r>
            <a:endParaRPr lang="pl-PL" sz="2400" dirty="0" smtClean="0"/>
          </a:p>
          <a:p>
            <a:r>
              <a:rPr lang="pl-PL" sz="2400" dirty="0" smtClean="0"/>
              <a:t> </a:t>
            </a:r>
            <a:r>
              <a:rPr lang="pl-PL" sz="2400" dirty="0" smtClean="0"/>
              <a:t> </a:t>
            </a:r>
            <a:r>
              <a:rPr lang="pl-PL" sz="2400" dirty="0" smtClean="0"/>
              <a:t>scenariusze </a:t>
            </a:r>
            <a:r>
              <a:rPr lang="pl-PL" sz="2400" dirty="0" smtClean="0"/>
              <a:t>lekcji itp.).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Dzielenie </a:t>
            </a:r>
            <a:r>
              <a:rPr lang="pl-PL" sz="2400" dirty="0" smtClean="0"/>
              <a:t>się zasobami użytecznymi dla uczestników sieci </a:t>
            </a:r>
            <a:endParaRPr lang="pl-PL" sz="2400" dirty="0" smtClean="0"/>
          </a:p>
          <a:p>
            <a:r>
              <a:rPr lang="pl-PL" sz="2400" dirty="0" smtClean="0"/>
              <a:t> </a:t>
            </a:r>
            <a:r>
              <a:rPr lang="pl-PL" sz="2400" dirty="0" smtClean="0"/>
              <a:t> </a:t>
            </a:r>
            <a:r>
              <a:rPr lang="pl-PL" sz="2400" dirty="0" smtClean="0"/>
              <a:t>(</a:t>
            </a:r>
            <a:r>
              <a:rPr lang="pl-PL" sz="2400" dirty="0" smtClean="0"/>
              <a:t>zamieszczanie dokumentów, filmów, prezentacji, zdjęć itp.).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Udział </a:t>
            </a:r>
            <a:r>
              <a:rPr lang="pl-PL" sz="2400" dirty="0" smtClean="0"/>
              <a:t>w szkoleniach </a:t>
            </a:r>
            <a:r>
              <a:rPr lang="pl-PL" sz="2400" dirty="0" smtClean="0"/>
              <a:t>e- </a:t>
            </a:r>
            <a:r>
              <a:rPr lang="pl-PL" sz="2400" dirty="0" err="1" smtClean="0"/>
              <a:t>learningowych</a:t>
            </a:r>
            <a:endParaRPr lang="pl-PL" sz="2400" dirty="0" smtClean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-571536" y="0"/>
          <a:ext cx="10164190" cy="6858000"/>
        </p:xfrm>
        <a:graphic>
          <a:graphicData uri="http://schemas.openxmlformats.org/presentationml/2006/ole">
            <p:oleObj spid="_x0000_s21506" name="Prezentacja" r:id="rId3" imgW="6092877" imgH="3425780" progId="PowerPoint.Show.8">
              <p:embed/>
            </p:oleObj>
          </a:graphicData>
        </a:graphic>
      </p:graphicFrame>
      <p:pic>
        <p:nvPicPr>
          <p:cNvPr id="21507" name="Picture 3" descr="C:\Users\Admin\zdjęcia\zarządzanie-talentami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571612"/>
            <a:ext cx="7143800" cy="4214842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71538" y="4429132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 </a:t>
            </a:r>
            <a:r>
              <a:rPr lang="pl-PL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nauczycieli</a:t>
            </a:r>
            <a:endParaRPr lang="pl-PL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8929718" cy="6643710"/>
        </p:xfrm>
        <a:graphic>
          <a:graphicData uri="http://schemas.openxmlformats.org/presentationml/2006/ole">
            <p:oleObj spid="_x0000_s22530" name="Prezentacja" r:id="rId3" imgW="6092877" imgH="3425780" progId="PowerPoint.Show.8">
              <p:embed/>
            </p:oleObj>
          </a:graphicData>
        </a:graphic>
      </p:graphicFrame>
      <p:pic>
        <p:nvPicPr>
          <p:cNvPr id="22532" name="Picture 4" descr="http://www.powiat-ostrowski.pl/gallery/201211141502042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500174"/>
            <a:ext cx="7143800" cy="398145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571736" y="3571877"/>
            <a:ext cx="65722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60 szkół</a:t>
            </a:r>
            <a:endParaRPr kumimoji="0" lang="pl-PL" sz="8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23553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15900" y="215900"/>
          <a:ext cx="8929688" cy="6643688"/>
        </p:xfrm>
        <a:graphic>
          <a:graphicData uri="http://schemas.openxmlformats.org/presentationml/2006/ole">
            <p:oleObj spid="_x0000_s23554" name="Prezentacja" r:id="rId4" imgW="6092877" imgH="3425780" progId="PowerPoint.Show.8">
              <p:embed/>
            </p:oleObj>
          </a:graphicData>
        </a:graphic>
      </p:graphicFrame>
      <p:sp>
        <p:nvSpPr>
          <p:cNvPr id="4" name="Prostokąt 3"/>
          <p:cNvSpPr/>
          <p:nvPr/>
        </p:nvSpPr>
        <p:spPr>
          <a:xfrm>
            <a:off x="642910" y="1714488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dirty="0" smtClean="0">
                <a:solidFill>
                  <a:srgbClr val="0070C0"/>
                </a:solidFill>
                <a:latin typeface="Arial Black" pitchFamily="34" charset="0"/>
              </a:rPr>
              <a:t>4</a:t>
            </a:r>
            <a:r>
              <a:rPr lang="pl-PL" sz="4800" dirty="0" smtClean="0">
                <a:solidFill>
                  <a:srgbClr val="0070C0"/>
                </a:solidFill>
              </a:rPr>
              <a:t> </a:t>
            </a:r>
            <a:r>
              <a:rPr lang="pl-PL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sieci współpracy </a:t>
            </a:r>
            <a:endParaRPr lang="pl-PL" sz="4800" dirty="0">
              <a:solidFill>
                <a:srgbClr val="0070C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5720" y="2500306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3600" dirty="0" smtClean="0"/>
              <a:t> Skuteczne sposoby zachęcania uczniów</a:t>
            </a:r>
          </a:p>
          <a:p>
            <a:r>
              <a:rPr lang="pl-PL" sz="3600" dirty="0" smtClean="0"/>
              <a:t>  do czytania 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Nauczyciele pracują zespołowo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Jak rozwijać twórcze myślenie uczniów</a:t>
            </a:r>
          </a:p>
          <a:p>
            <a:pPr>
              <a:buFont typeface="Arial" pitchFamily="34" charset="0"/>
              <a:buChar char="•"/>
            </a:pPr>
            <a:r>
              <a:rPr lang="pl-PL" sz="3600" dirty="0" smtClean="0"/>
              <a:t> Promocja i wizerunek szkoły</a:t>
            </a:r>
            <a:endParaRPr lang="pl-PL" sz="36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59394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15900" y="215900"/>
          <a:ext cx="8929688" cy="6643688"/>
        </p:xfrm>
        <a:graphic>
          <a:graphicData uri="http://schemas.openxmlformats.org/presentationml/2006/ole">
            <p:oleObj spid="_x0000_s59395" name="Prezentacja" r:id="rId4" imgW="6092877" imgH="3425780" progId="PowerPoint.Show.8">
              <p:embed/>
            </p:oleObj>
          </a:graphicData>
        </a:graphic>
      </p:graphicFrame>
      <p:sp>
        <p:nvSpPr>
          <p:cNvPr id="4" name="Prostokąt 3"/>
          <p:cNvSpPr/>
          <p:nvPr/>
        </p:nvSpPr>
        <p:spPr>
          <a:xfrm>
            <a:off x="642910" y="1714488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800" dirty="0">
              <a:solidFill>
                <a:schemeClr val="accent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85720" y="1714488"/>
            <a:ext cx="835824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Skuteczne sposoby zachęcania uczniów</a:t>
            </a:r>
          </a:p>
          <a:p>
            <a:r>
              <a:rPr lang="pl-PL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czytania </a:t>
            </a:r>
          </a:p>
          <a:p>
            <a:r>
              <a:rPr lang="pl-PL" sz="5400" dirty="0" smtClean="0"/>
              <a:t> </a:t>
            </a:r>
            <a:endParaRPr lang="pl-PL" sz="5400" dirty="0"/>
          </a:p>
        </p:txBody>
      </p:sp>
      <p:pic>
        <p:nvPicPr>
          <p:cNvPr id="59398" name="Picture 6" descr="http://zspzabludow.edupage.org/global/pics/clipart/clipart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643182"/>
            <a:ext cx="4606050" cy="283014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0"/>
          <a:ext cx="8929688" cy="6643688"/>
        </p:xfrm>
        <a:graphic>
          <a:graphicData uri="http://schemas.openxmlformats.org/presentationml/2006/ole">
            <p:oleObj spid="_x0000_s24578" name="Prezentacja" r:id="rId3" imgW="6092877" imgH="3425780" progId="PowerPoint.Show.8">
              <p:embed/>
            </p:oleObj>
          </a:graphicData>
        </a:graphic>
      </p:graphicFrame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5588" cy="6859588"/>
        </p:xfrm>
        <a:graphic>
          <a:graphicData uri="http://schemas.openxmlformats.org/presentationml/2006/ole">
            <p:oleObj spid="_x0000_s24579" name="Prezentacja" r:id="rId4" imgW="6092877" imgH="3425780" progId="PowerPoint.Show.8">
              <p:embed/>
            </p:oleObj>
          </a:graphicData>
        </a:graphic>
      </p:graphicFrame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214414" y="1500174"/>
            <a:ext cx="6000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Tematy szkoleń i konsultacji: </a:t>
            </a:r>
            <a:endParaRPr kumimoji="0" lang="pl-PL" sz="3200" b="0" i="0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00034" y="2000240"/>
            <a:ext cx="8358246" cy="40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Skuteczne sposoby zachęcania do czytania. </a:t>
            </a:r>
            <a:endParaRPr kumimoji="0" lang="pl-PL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Promocja czytania i czytelnictwa. Projekt czytelniczy.</a:t>
            </a:r>
            <a:endParaRPr kumimoji="0" lang="pl-PL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Metody nauki czytania, doskonalenie umiejętności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pl-PL" sz="28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czytania. Czytanie ze zrozumieniem.</a:t>
            </a:r>
            <a:endParaRPr kumimoji="0" lang="pl-PL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Szkoła i biblioteka jako miejsce kształtowania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pl-PL" sz="28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środowiska czytelniczego - praktyczne rozwiązania dla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pl-PL" sz="28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nauczycieli języka polskiego i bibliotekarzy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pl-PL" sz="28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pl-PL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uwzględnieniem różnych poziomów kształcenia.</a:t>
            </a:r>
            <a:endParaRPr kumimoji="0" lang="pl-PL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691</Words>
  <Application>Microsoft Office PowerPoint</Application>
  <PresentationFormat>Pokaz na ekranie (4:3)</PresentationFormat>
  <Paragraphs>138</Paragraphs>
  <Slides>34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6" baseType="lpstr">
      <vt:lpstr>Motyw pakietu Office</vt:lpstr>
      <vt:lpstr>Prezentacja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</dc:creator>
  <cp:lastModifiedBy>Admin</cp:lastModifiedBy>
  <cp:revision>58</cp:revision>
  <dcterms:created xsi:type="dcterms:W3CDTF">2015-05-12T20:13:49Z</dcterms:created>
  <dcterms:modified xsi:type="dcterms:W3CDTF">2015-05-25T21:08:08Z</dcterms:modified>
</cp:coreProperties>
</file>