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1" r:id="rId1"/>
    <p:sldMasterId id="2147483819" r:id="rId2"/>
  </p:sldMasterIdLst>
  <p:sldIdLst>
    <p:sldId id="256" r:id="rId3"/>
    <p:sldId id="260" r:id="rId4"/>
    <p:sldId id="262" r:id="rId5"/>
    <p:sldId id="261" r:id="rId6"/>
    <p:sldId id="259" r:id="rId7"/>
    <p:sldId id="489" r:id="rId8"/>
    <p:sldId id="490" r:id="rId9"/>
    <p:sldId id="267" r:id="rId10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FD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Styl ciemny 1 — Ak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EBBBCC-DAD2-459C-BE2E-F6DE35CF9A28}" styleName="Styl ciemny 2 - Akcent 3/Ak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Styl ciemny 2 - Akcent 1/Ak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Styl ciemny 2 - Akcent 5/Ak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E171933-4619-4E11-9A3F-F7608DF75F80}" styleName="Styl pośredni 1 — Ak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86" autoAdjust="0"/>
    <p:restoredTop sz="94660"/>
  </p:normalViewPr>
  <p:slideViewPr>
    <p:cSldViewPr snapToGrid="0">
      <p:cViewPr varScale="1">
        <p:scale>
          <a:sx n="81" d="100"/>
          <a:sy n="81" d="100"/>
        </p:scale>
        <p:origin x="153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6" name="Group 65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67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68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9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0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71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3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4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5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7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8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9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0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1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2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3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4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5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6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7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8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9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0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1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2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3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4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5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96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7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8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9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0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1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2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3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4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5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6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7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08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9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0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1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2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3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4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5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6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7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8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9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0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0238" y="1122363"/>
            <a:ext cx="6593681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0238" y="3602038"/>
            <a:ext cx="6593681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01052" y="5410202"/>
            <a:ext cx="2057400" cy="365125"/>
          </a:xfrm>
        </p:spPr>
        <p:txBody>
          <a:bodyPr/>
          <a:lstStyle/>
          <a:p>
            <a:fld id="{4A2D427A-3530-4171-882C-9AF8FA8E871C}" type="datetimeFigureOut">
              <a:rPr lang="pl-PL" smtClean="0"/>
              <a:t>09.07.2024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00237" y="5410202"/>
            <a:ext cx="3843665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15603" y="5410200"/>
            <a:ext cx="578317" cy="365125"/>
          </a:xfrm>
        </p:spPr>
        <p:txBody>
          <a:bodyPr/>
          <a:lstStyle/>
          <a:p>
            <a:fld id="{4BB45056-998E-42EF-8C6F-06863AA5CEF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78959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4304665"/>
            <a:ext cx="7434266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56058" y="606426"/>
            <a:ext cx="7434266" cy="3299778"/>
          </a:xfrm>
          <a:prstGeom prst="round2DiagRect">
            <a:avLst>
              <a:gd name="adj1" fmla="val 5101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4" y="5124020"/>
            <a:ext cx="7433144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D427A-3530-4171-882C-9AF8FA8E871C}" type="datetimeFigureOut">
              <a:rPr lang="pl-PL" smtClean="0"/>
              <a:t>09.07.2024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45056-998E-42EF-8C6F-06863AA5CEF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3571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93" y="609600"/>
            <a:ext cx="7429466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419600"/>
            <a:ext cx="7428344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D427A-3530-4171-882C-9AF8FA8E871C}" type="datetimeFigureOut">
              <a:rPr lang="pl-PL" smtClean="0"/>
              <a:t>09.07.2024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45056-998E-42EF-8C6F-06863AA5CEF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610972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309919"/>
            <a:ext cx="74295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D427A-3530-4171-882C-9AF8FA8E871C}" type="datetimeFigureOut">
              <a:rPr lang="pl-PL" smtClean="0"/>
              <a:t>09.07.2024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45056-998E-42EF-8C6F-06863AA5CEF0}" type="slidenum">
              <a:rPr lang="pl-PL" smtClean="0"/>
              <a:t>‹#›</a:t>
            </a:fld>
            <a:endParaRPr lang="pl-PL"/>
          </a:p>
        </p:txBody>
      </p:sp>
      <p:sp>
        <p:nvSpPr>
          <p:cNvPr id="52" name="TextBox 51"/>
          <p:cNvSpPr txBox="1"/>
          <p:nvPr/>
        </p:nvSpPr>
        <p:spPr>
          <a:xfrm>
            <a:off x="696579" y="71845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817473" y="276497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848688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2134042"/>
            <a:ext cx="74295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3" y="4657655"/>
            <a:ext cx="7428379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D427A-3530-4171-882C-9AF8FA8E871C}" type="datetimeFigureOut">
              <a:rPr lang="pl-PL" smtClean="0"/>
              <a:t>09.07.2024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45056-998E-42EF-8C6F-06863AA5CEF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62788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56060" y="609600"/>
            <a:ext cx="7429499" cy="19050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856058" y="2674463"/>
            <a:ext cx="2397674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856059" y="3360263"/>
            <a:ext cx="2396432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86075" y="2677635"/>
            <a:ext cx="238828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86075" y="3363435"/>
            <a:ext cx="238895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332" y="2674463"/>
            <a:ext cx="2396226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89332" y="3360263"/>
            <a:ext cx="2396226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D427A-3530-4171-882C-9AF8FA8E871C}" type="datetimeFigureOut">
              <a:rPr lang="pl-PL" smtClean="0"/>
              <a:t>09.07.2024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45056-998E-42EF-8C6F-06863AA5CEF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049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56059" y="609600"/>
            <a:ext cx="7429499" cy="19050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856060" y="4404596"/>
            <a:ext cx="239643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56060" y="2666998"/>
            <a:ext cx="239643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856060" y="4980859"/>
            <a:ext cx="239643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66790" y="4404596"/>
            <a:ext cx="24003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66790" y="2666998"/>
            <a:ext cx="2399205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65695" y="4980857"/>
            <a:ext cx="24003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426" y="4404595"/>
            <a:ext cx="2393056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89332" y="2666998"/>
            <a:ext cx="2396227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89332" y="4980855"/>
            <a:ext cx="2396226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D427A-3530-4171-882C-9AF8FA8E871C}" type="datetimeFigureOut">
              <a:rPr lang="pl-PL" smtClean="0"/>
              <a:t>09.07.2024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cap="all" baseline="0"/>
            </a:lvl1pPr>
          </a:lstStyle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45056-998E-42EF-8C6F-06863AA5CEF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35373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D427A-3530-4171-882C-9AF8FA8E871C}" type="datetimeFigureOut">
              <a:rPr lang="pl-PL" smtClean="0"/>
              <a:t>09.07.2024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45056-998E-42EF-8C6F-06863AA5CEF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379631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1" y="609600"/>
            <a:ext cx="1503758" cy="5181601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6057" y="609600"/>
            <a:ext cx="5811443" cy="5181601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D427A-3530-4171-882C-9AF8FA8E871C}" type="datetimeFigureOut">
              <a:rPr lang="pl-PL" smtClean="0"/>
              <a:t>09.07.2024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45056-998E-42EF-8C6F-06863AA5CEF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820410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E5D02-0668-4E7F-98D5-7C6CE494E2CD}" type="datetimeFigureOut">
              <a:rPr lang="pl-PL" smtClean="0"/>
              <a:t>09.07.2024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C9F64-B80B-4CF3-9449-401DCA51425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876328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E5D02-0668-4E7F-98D5-7C6CE494E2CD}" type="datetimeFigureOut">
              <a:rPr lang="pl-PL" smtClean="0"/>
              <a:t>09.07.2024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C9F64-B80B-4CF3-9449-401DCA51425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04703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3541714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9" name="Date Placeholder 3"/>
          <p:cNvSpPr>
            <a:spLocks noGrp="1"/>
          </p:cNvSpPr>
          <p:nvPr>
            <p:ph type="dt" sz="half" idx="10"/>
          </p:nvPr>
        </p:nvSpPr>
        <p:spPr>
          <a:xfrm>
            <a:off x="5592691" y="5883277"/>
            <a:ext cx="2057400" cy="365125"/>
          </a:xfrm>
        </p:spPr>
        <p:txBody>
          <a:bodyPr/>
          <a:lstStyle/>
          <a:p>
            <a:fld id="{4A2D427A-3530-4171-882C-9AF8FA8E871C}" type="datetimeFigureOut">
              <a:rPr lang="pl-PL" smtClean="0"/>
              <a:t>09.07.2024</a:t>
            </a:fld>
            <a:endParaRPr lang="pl-PL"/>
          </a:p>
        </p:txBody>
      </p:sp>
      <p:sp>
        <p:nvSpPr>
          <p:cNvPr id="5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56059" y="5883276"/>
            <a:ext cx="4679482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5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7241" y="5883275"/>
            <a:ext cx="578317" cy="365125"/>
          </a:xfrm>
        </p:spPr>
        <p:txBody>
          <a:bodyPr/>
          <a:lstStyle/>
          <a:p>
            <a:fld id="{4BB45056-998E-42EF-8C6F-06863AA5CEF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4871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E5D02-0668-4E7F-98D5-7C6CE494E2CD}" type="datetimeFigureOut">
              <a:rPr lang="pl-PL" smtClean="0"/>
              <a:t>09.07.2024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C9F64-B80B-4CF3-9449-401DCA51425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305577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E5D02-0668-4E7F-98D5-7C6CE494E2CD}" type="datetimeFigureOut">
              <a:rPr lang="pl-PL" smtClean="0"/>
              <a:t>09.07.2024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C9F64-B80B-4CF3-9449-401DCA51425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123132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E5D02-0668-4E7F-98D5-7C6CE494E2CD}" type="datetimeFigureOut">
              <a:rPr lang="pl-PL" smtClean="0"/>
              <a:t>09.07.2024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C9F64-B80B-4CF3-9449-401DCA51425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273326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E5D02-0668-4E7F-98D5-7C6CE494E2CD}" type="datetimeFigureOut">
              <a:rPr lang="pl-PL" smtClean="0"/>
              <a:t>09.07.2024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C9F64-B80B-4CF3-9449-401DCA51425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396072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E5D02-0668-4E7F-98D5-7C6CE494E2CD}" type="datetimeFigureOut">
              <a:rPr lang="pl-PL" smtClean="0"/>
              <a:t>09.07.2024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C9F64-B80B-4CF3-9449-401DCA51425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613059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E5D02-0668-4E7F-98D5-7C6CE494E2CD}" type="datetimeFigureOut">
              <a:rPr lang="pl-PL" smtClean="0"/>
              <a:t>09.07.2024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C9F64-B80B-4CF3-9449-401DCA51425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533199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E5D02-0668-4E7F-98D5-7C6CE494E2CD}" type="datetimeFigureOut">
              <a:rPr lang="pl-PL" smtClean="0"/>
              <a:t>09.07.2024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C9F64-B80B-4CF3-9449-401DCA51425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416619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E5D02-0668-4E7F-98D5-7C6CE494E2CD}" type="datetimeFigureOut">
              <a:rPr lang="pl-PL" smtClean="0"/>
              <a:t>09.07.2024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C9F64-B80B-4CF3-9449-401DCA51425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6075146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E5D02-0668-4E7F-98D5-7C6CE494E2CD}" type="datetimeFigureOut">
              <a:rPr lang="pl-PL" smtClean="0"/>
              <a:t>09.07.2024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C9F64-B80B-4CF3-9449-401DCA51425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08428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1419227"/>
            <a:ext cx="74295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58" y="4424362"/>
            <a:ext cx="74295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D427A-3530-4171-882C-9AF8FA8E871C}" type="datetimeFigureOut">
              <a:rPr lang="pl-PL" smtClean="0"/>
              <a:t>09.07.2024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45056-998E-42EF-8C6F-06863AA5CEF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79296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6058" y="2249486"/>
            <a:ext cx="3658792" cy="3541714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2249486"/>
            <a:ext cx="3656408" cy="3541714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D427A-3530-4171-882C-9AF8FA8E871C}" type="datetimeFigureOut">
              <a:rPr lang="pl-PL" smtClean="0"/>
              <a:t>09.07.2024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45056-998E-42EF-8C6F-06863AA5CEF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33981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619127"/>
            <a:ext cx="7429500" cy="147796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8902" y="2249486"/>
            <a:ext cx="3435949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6058" y="3073398"/>
            <a:ext cx="3658793" cy="2717801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1992" y="2249485"/>
            <a:ext cx="3433565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073398"/>
            <a:ext cx="3656408" cy="2717801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D427A-3530-4171-882C-9AF8FA8E871C}" type="datetimeFigureOut">
              <a:rPr lang="pl-PL" smtClean="0"/>
              <a:t>09.07.2024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45056-998E-42EF-8C6F-06863AA5CEF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42357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D427A-3530-4171-882C-9AF8FA8E871C}" type="datetimeFigureOut">
              <a:rPr lang="pl-PL" smtClean="0"/>
              <a:t>09.07.2024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45056-998E-42EF-8C6F-06863AA5CEF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50018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D427A-3530-4171-882C-9AF8FA8E871C}" type="datetimeFigureOut">
              <a:rPr lang="pl-PL" smtClean="0"/>
              <a:t>09.07.2024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45056-998E-42EF-8C6F-06863AA5CEF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64248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029" y="609601"/>
            <a:ext cx="2892028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150" y="592666"/>
            <a:ext cx="4418407" cy="5198534"/>
          </a:xfrm>
        </p:spPr>
        <p:txBody>
          <a:bodyPr anchor="ctr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029" y="2249486"/>
            <a:ext cx="2892028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D427A-3530-4171-882C-9AF8FA8E871C}" type="datetimeFigureOut">
              <a:rPr lang="pl-PL" smtClean="0"/>
              <a:t>09.07.2024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45056-998E-42EF-8C6F-06863AA5CEF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1622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1" y="609600"/>
            <a:ext cx="3753962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32866" y="609600"/>
            <a:ext cx="3452693" cy="5181602"/>
          </a:xfrm>
          <a:prstGeom prst="round2DiagRect">
            <a:avLst>
              <a:gd name="adj1" fmla="val 6074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/>
            </a:lvl1pPr>
          </a:lstStyle>
          <a:p>
            <a:pPr marL="0" lvl="0" indent="0">
              <a:buNone/>
            </a:pPr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9" y="2249486"/>
            <a:ext cx="3753964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D427A-3530-4171-882C-9AF8FA8E871C}" type="datetimeFigureOut">
              <a:rPr lang="pl-PL" smtClean="0"/>
              <a:t>09.07.2024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45056-998E-42EF-8C6F-06863AA5CEF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73150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9041774" cy="6858001"/>
            <a:chOff x="-14288" y="0"/>
            <a:chExt cx="9041774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8352798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60" y="2249487"/>
            <a:ext cx="74294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2691" y="588327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2D427A-3530-4171-882C-9AF8FA8E871C}" type="datetimeFigureOut">
              <a:rPr lang="pl-PL" smtClean="0"/>
              <a:t>09.07.2024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56059" y="5883276"/>
            <a:ext cx="46794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07241" y="5883275"/>
            <a:ext cx="578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45056-998E-42EF-8C6F-06863AA5CEF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22710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  <p:sldLayoutId id="2147483813" r:id="rId12"/>
    <p:sldLayoutId id="2147483814" r:id="rId13"/>
    <p:sldLayoutId id="2147483815" r:id="rId14"/>
    <p:sldLayoutId id="2147483816" r:id="rId15"/>
    <p:sldLayoutId id="2147483817" r:id="rId16"/>
    <p:sldLayoutId id="2147483818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9E5D02-0668-4E7F-98D5-7C6CE494E2CD}" type="datetimeFigureOut">
              <a:rPr lang="pl-PL" smtClean="0"/>
              <a:t>09.07.2024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8C9F64-B80B-4CF3-9449-401DCA51425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9196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21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B26249B8-A316-56CC-1B3D-4463CE8C7B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MATURA 2024</a:t>
            </a:r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92EDCF5D-5283-7939-FEA3-54AF910D135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Wstępne WYNIKI matur z 9 LIPCA 2024 ROKU</a:t>
            </a:r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E738C209-3681-3D36-1259-2F27A73571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6072" y="5556914"/>
            <a:ext cx="2142627" cy="862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261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70C39DE-28EC-0B33-821A-5479CD02F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7204" y="624110"/>
            <a:ext cx="7287208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LICZBA MATURZYSTÓW W SZKOŁACH POWIATU OSTROWSKIEGO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CF819EF-57D9-2324-DEFB-3B2A17420B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8415" y="2018919"/>
            <a:ext cx="7837715" cy="37776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 szkołach młodzieżowych prowadzonych przez Powiat Ostrowski do egzaminu maturalnego ze wszystkich przedmiotów obowiązkowych </a:t>
            </a:r>
            <a:r>
              <a:rPr lang="pl-PL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 </a:t>
            </a:r>
            <a:r>
              <a:rPr lang="pl-PL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maju</a:t>
            </a:r>
            <a:r>
              <a:rPr lang="pl-PL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2024 roku </a:t>
            </a:r>
            <a:r>
              <a:rPr lang="pl-P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przystąpiło:</a:t>
            </a:r>
          </a:p>
          <a:p>
            <a:pPr marL="0" indent="0" algn="ctr">
              <a:buNone/>
            </a:pPr>
            <a:r>
              <a:rPr lang="pl-PL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1097 </a:t>
            </a:r>
            <a:r>
              <a:rPr lang="pl-P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absolwentów</a:t>
            </a:r>
            <a:endParaRPr lang="pl-PL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AFC743C6-46C9-5941-6EAE-9AC5BC08A4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9521" y="5943600"/>
            <a:ext cx="1362575" cy="548687"/>
          </a:xfrm>
          <a:prstGeom prst="rect">
            <a:avLst/>
          </a:prstGeom>
        </p:spPr>
      </p:pic>
      <p:graphicFrame>
        <p:nvGraphicFramePr>
          <p:cNvPr id="6" name="Tabela 6">
            <a:extLst>
              <a:ext uri="{FF2B5EF4-FFF2-40B4-BE49-F238E27FC236}">
                <a16:creationId xmlns:a16="http://schemas.microsoft.com/office/drawing/2014/main" id="{F50F9981-9544-85A8-BBAE-65761EA4CD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9882123"/>
              </p:ext>
            </p:extLst>
          </p:nvPr>
        </p:nvGraphicFramePr>
        <p:xfrm>
          <a:off x="1897272" y="4326811"/>
          <a:ext cx="5400000" cy="10800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700000">
                  <a:extLst>
                    <a:ext uri="{9D8B030D-6E8A-4147-A177-3AD203B41FA5}">
                      <a16:colId xmlns:a16="http://schemas.microsoft.com/office/drawing/2014/main" val="2628050719"/>
                    </a:ext>
                  </a:extLst>
                </a:gridCol>
                <a:gridCol w="2700000">
                  <a:extLst>
                    <a:ext uri="{9D8B030D-6E8A-4147-A177-3AD203B41FA5}">
                      <a16:colId xmlns:a16="http://schemas.microsoft.com/office/drawing/2014/main" val="1177770853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effectLst/>
                        </a:rPr>
                        <a:t>LICEUM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effectLst/>
                        </a:rPr>
                        <a:t>TECHNIKUM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1045695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614 osób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483 osoby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50473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0434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70C39DE-28EC-0B33-821A-5479CD02F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7204" y="717416"/>
            <a:ext cx="7287208" cy="1280890"/>
          </a:xfrm>
        </p:spPr>
        <p:txBody>
          <a:bodyPr>
            <a:noAutofit/>
          </a:bodyPr>
          <a:lstStyle/>
          <a:p>
            <a:pPr algn="ctr"/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Zdawalność matury 2024 w Powiecie Ostrowskim w podziale na przedmioty:</a:t>
            </a:r>
            <a:b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28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 I C E A</a:t>
            </a:r>
          </a:p>
        </p:txBody>
      </p:sp>
      <p:graphicFrame>
        <p:nvGraphicFramePr>
          <p:cNvPr id="5" name="Tabela 5">
            <a:extLst>
              <a:ext uri="{FF2B5EF4-FFF2-40B4-BE49-F238E27FC236}">
                <a16:creationId xmlns:a16="http://schemas.microsoft.com/office/drawing/2014/main" id="{4EDD1EB5-27F0-686F-F560-BF0D9C2344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2653280"/>
              </p:ext>
            </p:extLst>
          </p:nvPr>
        </p:nvGraphicFramePr>
        <p:xfrm>
          <a:off x="1050951" y="2376195"/>
          <a:ext cx="6990122" cy="27000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232000">
                  <a:extLst>
                    <a:ext uri="{9D8B030D-6E8A-4147-A177-3AD203B41FA5}">
                      <a16:colId xmlns:a16="http://schemas.microsoft.com/office/drawing/2014/main" val="889227431"/>
                    </a:ext>
                  </a:extLst>
                </a:gridCol>
                <a:gridCol w="1695061">
                  <a:extLst>
                    <a:ext uri="{9D8B030D-6E8A-4147-A177-3AD203B41FA5}">
                      <a16:colId xmlns:a16="http://schemas.microsoft.com/office/drawing/2014/main" val="1985754228"/>
                    </a:ext>
                  </a:extLst>
                </a:gridCol>
                <a:gridCol w="1695061">
                  <a:extLst>
                    <a:ext uri="{9D8B030D-6E8A-4147-A177-3AD203B41FA5}">
                      <a16:colId xmlns:a16="http://schemas.microsoft.com/office/drawing/2014/main" val="3609854798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3721899728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r"/>
                      <a:r>
                        <a:rPr lang="pl-PL" b="1" dirty="0"/>
                        <a:t>PRZEDMIOT: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PRZYSTĄPIŁO: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ZDAŁO: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7473889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r"/>
                      <a:r>
                        <a:rPr lang="pl-PL" sz="2000" b="1" dirty="0"/>
                        <a:t>Język polski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98,5%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51694200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r"/>
                      <a:r>
                        <a:rPr lang="pl-PL" sz="2000" b="1" dirty="0"/>
                        <a:t>Matematyka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92,3%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31008858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r"/>
                      <a:r>
                        <a:rPr lang="pl-PL" sz="2000" b="1" dirty="0"/>
                        <a:t>Język angielski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98,8%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5590301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r"/>
                      <a:r>
                        <a:rPr lang="pl-PL" sz="2000" b="1" dirty="0"/>
                        <a:t>Język niemiecki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04240670"/>
                  </a:ext>
                </a:extLst>
              </a:tr>
            </a:tbl>
          </a:graphicData>
        </a:graphic>
      </p:graphicFrame>
      <p:pic>
        <p:nvPicPr>
          <p:cNvPr id="6" name="Obraz 5">
            <a:extLst>
              <a:ext uri="{FF2B5EF4-FFF2-40B4-BE49-F238E27FC236}">
                <a16:creationId xmlns:a16="http://schemas.microsoft.com/office/drawing/2014/main" id="{DCE2D772-F458-49F6-BEAB-D85D831837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9521" y="5943600"/>
            <a:ext cx="1362575" cy="548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05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70C39DE-28EC-0B33-821A-5479CD02F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7204" y="717416"/>
            <a:ext cx="7287208" cy="1280890"/>
          </a:xfrm>
        </p:spPr>
        <p:txBody>
          <a:bodyPr>
            <a:noAutofit/>
          </a:bodyPr>
          <a:lstStyle/>
          <a:p>
            <a:pPr algn="ctr"/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Zdawalność matury 2024 w Powiecie Ostrowskim w podziale na przedmioty:</a:t>
            </a:r>
            <a:b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 E C H N I K A</a:t>
            </a:r>
          </a:p>
        </p:txBody>
      </p:sp>
      <p:graphicFrame>
        <p:nvGraphicFramePr>
          <p:cNvPr id="5" name="Tabela 5">
            <a:extLst>
              <a:ext uri="{FF2B5EF4-FFF2-40B4-BE49-F238E27FC236}">
                <a16:creationId xmlns:a16="http://schemas.microsoft.com/office/drawing/2014/main" id="{4EDD1EB5-27F0-686F-F560-BF0D9C2344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8285198"/>
              </p:ext>
            </p:extLst>
          </p:nvPr>
        </p:nvGraphicFramePr>
        <p:xfrm>
          <a:off x="1076939" y="2357534"/>
          <a:ext cx="6990122" cy="27000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232000">
                  <a:extLst>
                    <a:ext uri="{9D8B030D-6E8A-4147-A177-3AD203B41FA5}">
                      <a16:colId xmlns:a16="http://schemas.microsoft.com/office/drawing/2014/main" val="889227431"/>
                    </a:ext>
                  </a:extLst>
                </a:gridCol>
                <a:gridCol w="1695061">
                  <a:extLst>
                    <a:ext uri="{9D8B030D-6E8A-4147-A177-3AD203B41FA5}">
                      <a16:colId xmlns:a16="http://schemas.microsoft.com/office/drawing/2014/main" val="1985754228"/>
                    </a:ext>
                  </a:extLst>
                </a:gridCol>
                <a:gridCol w="1695061">
                  <a:extLst>
                    <a:ext uri="{9D8B030D-6E8A-4147-A177-3AD203B41FA5}">
                      <a16:colId xmlns:a16="http://schemas.microsoft.com/office/drawing/2014/main" val="3609854798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3721899728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r"/>
                      <a:r>
                        <a:rPr lang="pl-PL" b="1" dirty="0"/>
                        <a:t>PRZEDMIOT: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PRZYSTĄPIŁO: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ZDAŁO: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7473889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r"/>
                      <a:r>
                        <a:rPr lang="pl-PL" sz="2000" b="1" dirty="0"/>
                        <a:t>Język polski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94,4%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51694200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r"/>
                      <a:r>
                        <a:rPr lang="pl-PL" sz="2000" b="1" dirty="0"/>
                        <a:t>Matematyka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85,0%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31008858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r"/>
                      <a:r>
                        <a:rPr lang="pl-PL" sz="2000" b="1" dirty="0"/>
                        <a:t>Język angielski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92,6%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5590301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r"/>
                      <a:r>
                        <a:rPr lang="pl-PL" sz="2000" b="1" dirty="0"/>
                        <a:t>Język niemiecki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80,0%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04240670"/>
                  </a:ext>
                </a:extLst>
              </a:tr>
            </a:tbl>
          </a:graphicData>
        </a:graphic>
      </p:graphicFrame>
      <p:pic>
        <p:nvPicPr>
          <p:cNvPr id="6" name="Obraz 5">
            <a:extLst>
              <a:ext uri="{FF2B5EF4-FFF2-40B4-BE49-F238E27FC236}">
                <a16:creationId xmlns:a16="http://schemas.microsoft.com/office/drawing/2014/main" id="{DCE2D772-F458-49F6-BEAB-D85D831837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9521" y="5943600"/>
            <a:ext cx="1362575" cy="548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220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70C39DE-28EC-0B33-821A-5479CD02F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7204" y="717416"/>
            <a:ext cx="7287208" cy="1280890"/>
          </a:xfrm>
        </p:spPr>
        <p:txBody>
          <a:bodyPr>
            <a:noAutofit/>
          </a:bodyPr>
          <a:lstStyle/>
          <a:p>
            <a:pPr algn="ctr"/>
            <a: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Zdawalność matury 2024 w Powiecie Ostrowskim w podziale na przedmioty:</a:t>
            </a:r>
            <a:b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2800" b="1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 I C E A   I   T E C H N I K A</a:t>
            </a:r>
          </a:p>
        </p:txBody>
      </p:sp>
      <p:graphicFrame>
        <p:nvGraphicFramePr>
          <p:cNvPr id="5" name="Tabela 5">
            <a:extLst>
              <a:ext uri="{FF2B5EF4-FFF2-40B4-BE49-F238E27FC236}">
                <a16:creationId xmlns:a16="http://schemas.microsoft.com/office/drawing/2014/main" id="{4EDD1EB5-27F0-686F-F560-BF0D9C2344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421745"/>
              </p:ext>
            </p:extLst>
          </p:nvPr>
        </p:nvGraphicFramePr>
        <p:xfrm>
          <a:off x="1050951" y="2376195"/>
          <a:ext cx="6990122" cy="27000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232000">
                  <a:extLst>
                    <a:ext uri="{9D8B030D-6E8A-4147-A177-3AD203B41FA5}">
                      <a16:colId xmlns:a16="http://schemas.microsoft.com/office/drawing/2014/main" val="889227431"/>
                    </a:ext>
                  </a:extLst>
                </a:gridCol>
                <a:gridCol w="1695061">
                  <a:extLst>
                    <a:ext uri="{9D8B030D-6E8A-4147-A177-3AD203B41FA5}">
                      <a16:colId xmlns:a16="http://schemas.microsoft.com/office/drawing/2014/main" val="1985754228"/>
                    </a:ext>
                  </a:extLst>
                </a:gridCol>
                <a:gridCol w="1695061">
                  <a:extLst>
                    <a:ext uri="{9D8B030D-6E8A-4147-A177-3AD203B41FA5}">
                      <a16:colId xmlns:a16="http://schemas.microsoft.com/office/drawing/2014/main" val="3609854798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3721899728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r"/>
                      <a:r>
                        <a:rPr lang="pl-PL" b="1" dirty="0"/>
                        <a:t>PRZEDMIOT: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PRZYSTĄPIŁO: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ZDAŁO: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7473889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r"/>
                      <a:r>
                        <a:rPr lang="pl-PL" sz="2000" b="1" dirty="0"/>
                        <a:t>Język polski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96,7%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51694200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r"/>
                      <a:r>
                        <a:rPr lang="pl-PL" sz="2000" b="1" dirty="0"/>
                        <a:t>Matematyka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89,1%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31008858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r"/>
                      <a:r>
                        <a:rPr lang="pl-PL" sz="2000" b="1" dirty="0"/>
                        <a:t>Język angielski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96,1%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5590301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r"/>
                      <a:r>
                        <a:rPr lang="pl-PL" sz="2000" b="1" dirty="0"/>
                        <a:t>Język niemiecki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86,7%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04240670"/>
                  </a:ext>
                </a:extLst>
              </a:tr>
            </a:tbl>
          </a:graphicData>
        </a:graphic>
      </p:graphicFrame>
      <p:pic>
        <p:nvPicPr>
          <p:cNvPr id="6" name="Obraz 5">
            <a:extLst>
              <a:ext uri="{FF2B5EF4-FFF2-40B4-BE49-F238E27FC236}">
                <a16:creationId xmlns:a16="http://schemas.microsoft.com/office/drawing/2014/main" id="{DCE2D772-F458-49F6-BEAB-D85D831837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9521" y="5943600"/>
            <a:ext cx="1362575" cy="548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336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70C39DE-28EC-0B33-821A-5479CD02F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5825" y="508651"/>
            <a:ext cx="7567595" cy="1280890"/>
          </a:xfrm>
        </p:spPr>
        <p:txBody>
          <a:bodyPr>
            <a:noAutofit/>
          </a:bodyPr>
          <a:lstStyle/>
          <a:p>
            <a:r>
              <a:rPr lang="pl-PL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rPr>
              <a:t>Zdawalność matury (maj 2024) w szkołach Powiatu Ostrowskiego na tle kraju i województwa:</a:t>
            </a:r>
            <a:br>
              <a:rPr lang="pl-PL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rPr>
            </a:br>
            <a:r>
              <a:rPr lang="pl-PL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rPr>
              <a:t>L I C E A</a:t>
            </a:r>
          </a:p>
        </p:txBody>
      </p:sp>
      <p:pic>
        <p:nvPicPr>
          <p:cNvPr id="7" name="Picture 3">
            <a:extLst>
              <a:ext uri="{FF2B5EF4-FFF2-40B4-BE49-F238E27FC236}">
                <a16:creationId xmlns:a16="http://schemas.microsoft.com/office/drawing/2014/main" id="{28A4E550-9F1B-70E6-45CE-C6BE7E9D123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11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666151" y="2680399"/>
            <a:ext cx="2520000" cy="3377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Symbol zastępczy tekstu 8">
            <a:extLst>
              <a:ext uri="{FF2B5EF4-FFF2-40B4-BE49-F238E27FC236}">
                <a16:creationId xmlns:a16="http://schemas.microsoft.com/office/drawing/2014/main" id="{023D76F4-85EB-CCDB-F34B-CA7C156DA251}"/>
              </a:ext>
            </a:extLst>
          </p:cNvPr>
          <p:cNvSpPr txBox="1">
            <a:spLocks/>
          </p:cNvSpPr>
          <p:nvPr/>
        </p:nvSpPr>
        <p:spPr>
          <a:xfrm>
            <a:off x="835826" y="1990641"/>
            <a:ext cx="2232000" cy="504000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472C4"/>
              </a:buClr>
              <a:buSzPct val="70000"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POLSKA</a:t>
            </a:r>
            <a:endParaRPr kumimoji="0" lang="pt-BR" sz="2400" b="1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  <a:lumOff val="3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ymbol zastępczy tekstu 8">
            <a:extLst>
              <a:ext uri="{FF2B5EF4-FFF2-40B4-BE49-F238E27FC236}">
                <a16:creationId xmlns:a16="http://schemas.microsoft.com/office/drawing/2014/main" id="{57CA303F-38BC-407A-076A-7B489A778126}"/>
              </a:ext>
            </a:extLst>
          </p:cNvPr>
          <p:cNvSpPr txBox="1">
            <a:spLocks/>
          </p:cNvSpPr>
          <p:nvPr/>
        </p:nvSpPr>
        <p:spPr>
          <a:xfrm>
            <a:off x="3503623" y="1991725"/>
            <a:ext cx="2232000" cy="504000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472C4"/>
              </a:buClr>
              <a:buSzPct val="70000"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WIELKOPOLSKA</a:t>
            </a:r>
            <a:endParaRPr kumimoji="0" lang="pt-BR" sz="2400" b="1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  <a:lumOff val="3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Symbol zastępczy tekstu 8">
            <a:extLst>
              <a:ext uri="{FF2B5EF4-FFF2-40B4-BE49-F238E27FC236}">
                <a16:creationId xmlns:a16="http://schemas.microsoft.com/office/drawing/2014/main" id="{061114E5-FC1B-B3F7-8843-1A8A12B0C0C6}"/>
              </a:ext>
            </a:extLst>
          </p:cNvPr>
          <p:cNvSpPr txBox="1">
            <a:spLocks/>
          </p:cNvSpPr>
          <p:nvPr/>
        </p:nvSpPr>
        <p:spPr>
          <a:xfrm>
            <a:off x="6171420" y="1994962"/>
            <a:ext cx="2232000" cy="504000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472C4"/>
              </a:buClr>
              <a:buSzPct val="70000"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POWIAT</a:t>
            </a:r>
            <a:endParaRPr kumimoji="0" lang="pt-BR" sz="2400" b="1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  <a:lumOff val="3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C1A2535E-3AE2-CE13-15B8-DE6B363624CD}"/>
              </a:ext>
            </a:extLst>
          </p:cNvPr>
          <p:cNvGrpSpPr/>
          <p:nvPr/>
        </p:nvGrpSpPr>
        <p:grpSpPr>
          <a:xfrm>
            <a:off x="1558212" y="2812883"/>
            <a:ext cx="1440000" cy="2966934"/>
            <a:chOff x="1558212" y="2565918"/>
            <a:chExt cx="1440000" cy="2966934"/>
          </a:xfrm>
        </p:grpSpPr>
        <p:sp>
          <p:nvSpPr>
            <p:cNvPr id="22" name="pole tekstowe 21">
              <a:extLst>
                <a:ext uri="{FF2B5EF4-FFF2-40B4-BE49-F238E27FC236}">
                  <a16:creationId xmlns:a16="http://schemas.microsoft.com/office/drawing/2014/main" id="{9A499FAF-55C6-FAE6-B556-2AD171AD1578}"/>
                </a:ext>
              </a:extLst>
            </p:cNvPr>
            <p:cNvSpPr txBox="1"/>
            <p:nvPr/>
          </p:nvSpPr>
          <p:spPr>
            <a:xfrm>
              <a:off x="1558212" y="2565918"/>
              <a:ext cx="1440000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50000"/>
                      <a:lumOff val="50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88,6 %</a:t>
              </a:r>
            </a:p>
          </p:txBody>
        </p:sp>
        <p:sp>
          <p:nvSpPr>
            <p:cNvPr id="25" name="pole tekstowe 24">
              <a:extLst>
                <a:ext uri="{FF2B5EF4-FFF2-40B4-BE49-F238E27FC236}">
                  <a16:creationId xmlns:a16="http://schemas.microsoft.com/office/drawing/2014/main" id="{A36B0255-766C-DCDF-6303-9F4E6FC94294}"/>
                </a:ext>
              </a:extLst>
            </p:cNvPr>
            <p:cNvSpPr txBox="1"/>
            <p:nvPr/>
          </p:nvSpPr>
          <p:spPr>
            <a:xfrm>
              <a:off x="1558212" y="3726219"/>
              <a:ext cx="1440000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50000"/>
                      <a:lumOff val="50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7,6 %</a:t>
              </a:r>
            </a:p>
          </p:txBody>
        </p:sp>
        <p:sp>
          <p:nvSpPr>
            <p:cNvPr id="28" name="pole tekstowe 27">
              <a:extLst>
                <a:ext uri="{FF2B5EF4-FFF2-40B4-BE49-F238E27FC236}">
                  <a16:creationId xmlns:a16="http://schemas.microsoft.com/office/drawing/2014/main" id="{E5AFEE47-96E6-8173-BAF2-134C245C3F06}"/>
                </a:ext>
              </a:extLst>
            </p:cNvPr>
            <p:cNvSpPr txBox="1"/>
            <p:nvPr/>
          </p:nvSpPr>
          <p:spPr>
            <a:xfrm>
              <a:off x="1558212" y="4886521"/>
              <a:ext cx="1440000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50000"/>
                      <a:lumOff val="50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3,8 %</a:t>
              </a:r>
            </a:p>
          </p:txBody>
        </p:sp>
      </p:grpSp>
      <p:grpSp>
        <p:nvGrpSpPr>
          <p:cNvPr id="33" name="Grupa 32">
            <a:extLst>
              <a:ext uri="{FF2B5EF4-FFF2-40B4-BE49-F238E27FC236}">
                <a16:creationId xmlns:a16="http://schemas.microsoft.com/office/drawing/2014/main" id="{A21B1385-4C2D-0FD4-4979-ED87E7EBEF26}"/>
              </a:ext>
            </a:extLst>
          </p:cNvPr>
          <p:cNvGrpSpPr/>
          <p:nvPr/>
        </p:nvGrpSpPr>
        <p:grpSpPr>
          <a:xfrm>
            <a:off x="3363467" y="2680399"/>
            <a:ext cx="2520000" cy="3377185"/>
            <a:chOff x="3310808" y="2402632"/>
            <a:chExt cx="2520000" cy="3377185"/>
          </a:xfrm>
        </p:grpSpPr>
        <p:pic>
          <p:nvPicPr>
            <p:cNvPr id="8" name="Picture 3">
              <a:extLst>
                <a:ext uri="{FF2B5EF4-FFF2-40B4-BE49-F238E27FC236}">
                  <a16:creationId xmlns:a16="http://schemas.microsoft.com/office/drawing/2014/main" id="{49CD4DB3-97C2-E24B-0B0E-ECB62193F98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310808" y="2402632"/>
              <a:ext cx="2520000" cy="3377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2" name="Grupa 31">
              <a:extLst>
                <a:ext uri="{FF2B5EF4-FFF2-40B4-BE49-F238E27FC236}">
                  <a16:creationId xmlns:a16="http://schemas.microsoft.com/office/drawing/2014/main" id="{D1D392CE-B831-3AE8-2295-43C056185C22}"/>
                </a:ext>
              </a:extLst>
            </p:cNvPr>
            <p:cNvGrpSpPr/>
            <p:nvPr/>
          </p:nvGrpSpPr>
          <p:grpSpPr>
            <a:xfrm>
              <a:off x="4195073" y="2571238"/>
              <a:ext cx="1447800" cy="2911078"/>
              <a:chOff x="4195073" y="2571238"/>
              <a:chExt cx="1447800" cy="2911078"/>
            </a:xfrm>
          </p:grpSpPr>
          <p:sp>
            <p:nvSpPr>
              <p:cNvPr id="27" name="pole tekstowe 26">
                <a:extLst>
                  <a:ext uri="{FF2B5EF4-FFF2-40B4-BE49-F238E27FC236}">
                    <a16:creationId xmlns:a16="http://schemas.microsoft.com/office/drawing/2014/main" id="{CBC7D23F-6D7B-BB7D-11AD-64F6994169B1}"/>
                  </a:ext>
                </a:extLst>
              </p:cNvPr>
              <p:cNvSpPr txBox="1"/>
              <p:nvPr/>
            </p:nvSpPr>
            <p:spPr>
              <a:xfrm>
                <a:off x="4195073" y="4835985"/>
                <a:ext cx="1440000" cy="64633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marL="0" marR="0" lvl="0" indent="0" algn="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l-PL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50000"/>
                        <a:lumOff val="50000"/>
                      </a:prst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4,6 %</a:t>
                </a:r>
              </a:p>
            </p:txBody>
          </p:sp>
          <p:sp>
            <p:nvSpPr>
              <p:cNvPr id="29" name="pole tekstowe 28">
                <a:extLst>
                  <a:ext uri="{FF2B5EF4-FFF2-40B4-BE49-F238E27FC236}">
                    <a16:creationId xmlns:a16="http://schemas.microsoft.com/office/drawing/2014/main" id="{A5C5C4C0-9DD3-9772-41D9-2D73D5907EA4}"/>
                  </a:ext>
                </a:extLst>
              </p:cNvPr>
              <p:cNvSpPr txBox="1"/>
              <p:nvPr/>
            </p:nvSpPr>
            <p:spPr>
              <a:xfrm>
                <a:off x="4202873" y="3688827"/>
                <a:ext cx="1440000" cy="64633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marL="0" marR="0" lvl="0" indent="0" algn="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l-PL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50000"/>
                        <a:lumOff val="50000"/>
                      </a:prst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7,6 %</a:t>
                </a:r>
              </a:p>
            </p:txBody>
          </p:sp>
          <p:sp>
            <p:nvSpPr>
              <p:cNvPr id="30" name="pole tekstowe 29">
                <a:extLst>
                  <a:ext uri="{FF2B5EF4-FFF2-40B4-BE49-F238E27FC236}">
                    <a16:creationId xmlns:a16="http://schemas.microsoft.com/office/drawing/2014/main" id="{C3B37A25-44B0-9BEC-2585-C971BB37F19A}"/>
                  </a:ext>
                </a:extLst>
              </p:cNvPr>
              <p:cNvSpPr txBox="1"/>
              <p:nvPr/>
            </p:nvSpPr>
            <p:spPr>
              <a:xfrm>
                <a:off x="4195073" y="2571238"/>
                <a:ext cx="1440000" cy="64633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marL="0" marR="0" lvl="0" indent="0" algn="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l-PL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50000"/>
                        <a:lumOff val="50000"/>
                      </a:prst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87,8 %</a:t>
                </a:r>
              </a:p>
            </p:txBody>
          </p:sp>
        </p:grpSp>
      </p:grpSp>
      <p:grpSp>
        <p:nvGrpSpPr>
          <p:cNvPr id="35" name="Grupa 34">
            <a:extLst>
              <a:ext uri="{FF2B5EF4-FFF2-40B4-BE49-F238E27FC236}">
                <a16:creationId xmlns:a16="http://schemas.microsoft.com/office/drawing/2014/main" id="{E49817EA-2364-0DAE-2B17-D3422A322CCC}"/>
              </a:ext>
            </a:extLst>
          </p:cNvPr>
          <p:cNvGrpSpPr/>
          <p:nvPr/>
        </p:nvGrpSpPr>
        <p:grpSpPr>
          <a:xfrm>
            <a:off x="6050713" y="2680399"/>
            <a:ext cx="2520000" cy="3377185"/>
            <a:chOff x="5953081" y="2402632"/>
            <a:chExt cx="2520000" cy="3377185"/>
          </a:xfrm>
        </p:grpSpPr>
        <p:pic>
          <p:nvPicPr>
            <p:cNvPr id="9" name="Picture 3">
              <a:extLst>
                <a:ext uri="{FF2B5EF4-FFF2-40B4-BE49-F238E27FC236}">
                  <a16:creationId xmlns:a16="http://schemas.microsoft.com/office/drawing/2014/main" id="{273B4A90-315D-12DE-0154-261F8EE835B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953081" y="2402632"/>
              <a:ext cx="2520000" cy="3377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4" name="pole tekstowe 23">
              <a:extLst>
                <a:ext uri="{FF2B5EF4-FFF2-40B4-BE49-F238E27FC236}">
                  <a16:creationId xmlns:a16="http://schemas.microsoft.com/office/drawing/2014/main" id="{467CAB72-43B8-3FA9-49A0-EA29BDDD8C63}"/>
                </a:ext>
              </a:extLst>
            </p:cNvPr>
            <p:cNvSpPr txBox="1"/>
            <p:nvPr/>
          </p:nvSpPr>
          <p:spPr>
            <a:xfrm>
              <a:off x="6865788" y="3695417"/>
              <a:ext cx="1440000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50000"/>
                      <a:lumOff val="50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7,8 %</a:t>
              </a:r>
            </a:p>
          </p:txBody>
        </p:sp>
        <p:sp>
          <p:nvSpPr>
            <p:cNvPr id="26" name="pole tekstowe 25">
              <a:extLst>
                <a:ext uri="{FF2B5EF4-FFF2-40B4-BE49-F238E27FC236}">
                  <a16:creationId xmlns:a16="http://schemas.microsoft.com/office/drawing/2014/main" id="{BC72D407-DBAB-CE51-2AA6-C8C5F1CFBD3E}"/>
                </a:ext>
              </a:extLst>
            </p:cNvPr>
            <p:cNvSpPr txBox="1"/>
            <p:nvPr/>
          </p:nvSpPr>
          <p:spPr>
            <a:xfrm>
              <a:off x="6865788" y="4886520"/>
              <a:ext cx="1440000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50000"/>
                      <a:lumOff val="50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1,5 %</a:t>
              </a:r>
            </a:p>
          </p:txBody>
        </p:sp>
        <p:sp>
          <p:nvSpPr>
            <p:cNvPr id="31" name="pole tekstowe 30">
              <a:extLst>
                <a:ext uri="{FF2B5EF4-FFF2-40B4-BE49-F238E27FC236}">
                  <a16:creationId xmlns:a16="http://schemas.microsoft.com/office/drawing/2014/main" id="{089BA42E-20F0-83D2-78D8-54AB0D93E762}"/>
                </a:ext>
              </a:extLst>
            </p:cNvPr>
            <p:cNvSpPr txBox="1"/>
            <p:nvPr/>
          </p:nvSpPr>
          <p:spPr>
            <a:xfrm>
              <a:off x="6865788" y="2565918"/>
              <a:ext cx="1440000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50000"/>
                      <a:lumOff val="50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90,7 %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60288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70C39DE-28EC-0B33-821A-5479CD02F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5825" y="508651"/>
            <a:ext cx="7567595" cy="1280890"/>
          </a:xfrm>
        </p:spPr>
        <p:txBody>
          <a:bodyPr>
            <a:noAutofit/>
          </a:bodyPr>
          <a:lstStyle/>
          <a:p>
            <a:r>
              <a:rPr lang="pl-PL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rPr>
              <a:t>Zdawalność matury (maj 2024) w  szkołach Powiatu Ostrowskiego na tle kraju i województwa:</a:t>
            </a:r>
            <a:br>
              <a:rPr lang="pl-PL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rPr>
            </a:br>
            <a:r>
              <a:rPr lang="pl-PL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rPr>
              <a:t>T E C H N I K A</a:t>
            </a:r>
          </a:p>
        </p:txBody>
      </p:sp>
      <p:pic>
        <p:nvPicPr>
          <p:cNvPr id="7" name="Picture 3">
            <a:extLst>
              <a:ext uri="{FF2B5EF4-FFF2-40B4-BE49-F238E27FC236}">
                <a16:creationId xmlns:a16="http://schemas.microsoft.com/office/drawing/2014/main" id="{28A4E550-9F1B-70E6-45CE-C6BE7E9D123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11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666151" y="2680399"/>
            <a:ext cx="2520000" cy="3377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Symbol zastępczy tekstu 8">
            <a:extLst>
              <a:ext uri="{FF2B5EF4-FFF2-40B4-BE49-F238E27FC236}">
                <a16:creationId xmlns:a16="http://schemas.microsoft.com/office/drawing/2014/main" id="{023D76F4-85EB-CCDB-F34B-CA7C156DA251}"/>
              </a:ext>
            </a:extLst>
          </p:cNvPr>
          <p:cNvSpPr txBox="1">
            <a:spLocks/>
          </p:cNvSpPr>
          <p:nvPr/>
        </p:nvSpPr>
        <p:spPr>
          <a:xfrm>
            <a:off x="835826" y="1990641"/>
            <a:ext cx="2232000" cy="504000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472C4"/>
              </a:buClr>
              <a:buSzPct val="70000"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POLSKA</a:t>
            </a:r>
            <a:endParaRPr kumimoji="0" lang="pt-BR" sz="2400" b="1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  <a:lumOff val="3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ymbol zastępczy tekstu 8">
            <a:extLst>
              <a:ext uri="{FF2B5EF4-FFF2-40B4-BE49-F238E27FC236}">
                <a16:creationId xmlns:a16="http://schemas.microsoft.com/office/drawing/2014/main" id="{57CA303F-38BC-407A-076A-7B489A778126}"/>
              </a:ext>
            </a:extLst>
          </p:cNvPr>
          <p:cNvSpPr txBox="1">
            <a:spLocks/>
          </p:cNvSpPr>
          <p:nvPr/>
        </p:nvSpPr>
        <p:spPr>
          <a:xfrm>
            <a:off x="3503623" y="1991725"/>
            <a:ext cx="2232000" cy="504000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472C4"/>
              </a:buClr>
              <a:buSzPct val="70000"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WIELKOPOLSKA</a:t>
            </a:r>
            <a:endParaRPr kumimoji="0" lang="pt-BR" sz="2400" b="1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  <a:lumOff val="3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Symbol zastępczy tekstu 8">
            <a:extLst>
              <a:ext uri="{FF2B5EF4-FFF2-40B4-BE49-F238E27FC236}">
                <a16:creationId xmlns:a16="http://schemas.microsoft.com/office/drawing/2014/main" id="{061114E5-FC1B-B3F7-8843-1A8A12B0C0C6}"/>
              </a:ext>
            </a:extLst>
          </p:cNvPr>
          <p:cNvSpPr txBox="1">
            <a:spLocks/>
          </p:cNvSpPr>
          <p:nvPr/>
        </p:nvSpPr>
        <p:spPr>
          <a:xfrm>
            <a:off x="6171420" y="1994962"/>
            <a:ext cx="2232000" cy="504000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472C4"/>
              </a:buClr>
              <a:buSzPct val="70000"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POWIAT</a:t>
            </a:r>
            <a:endParaRPr kumimoji="0" lang="pt-BR" sz="2400" b="1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  <a:lumOff val="3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C1A2535E-3AE2-CE13-15B8-DE6B363624CD}"/>
              </a:ext>
            </a:extLst>
          </p:cNvPr>
          <p:cNvGrpSpPr/>
          <p:nvPr/>
        </p:nvGrpSpPr>
        <p:grpSpPr>
          <a:xfrm>
            <a:off x="1558212" y="2812883"/>
            <a:ext cx="1440000" cy="2966934"/>
            <a:chOff x="1558212" y="2565918"/>
            <a:chExt cx="1440000" cy="2966934"/>
          </a:xfrm>
        </p:grpSpPr>
        <p:sp>
          <p:nvSpPr>
            <p:cNvPr id="22" name="pole tekstowe 21">
              <a:extLst>
                <a:ext uri="{FF2B5EF4-FFF2-40B4-BE49-F238E27FC236}">
                  <a16:creationId xmlns:a16="http://schemas.microsoft.com/office/drawing/2014/main" id="{9A499FAF-55C6-FAE6-B556-2AD171AD1578}"/>
                </a:ext>
              </a:extLst>
            </p:cNvPr>
            <p:cNvSpPr txBox="1"/>
            <p:nvPr/>
          </p:nvSpPr>
          <p:spPr>
            <a:xfrm>
              <a:off x="1558212" y="2565918"/>
              <a:ext cx="1440000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50000"/>
                      <a:lumOff val="50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78,1 %</a:t>
              </a:r>
            </a:p>
          </p:txBody>
        </p:sp>
        <p:sp>
          <p:nvSpPr>
            <p:cNvPr id="25" name="pole tekstowe 24">
              <a:extLst>
                <a:ext uri="{FF2B5EF4-FFF2-40B4-BE49-F238E27FC236}">
                  <a16:creationId xmlns:a16="http://schemas.microsoft.com/office/drawing/2014/main" id="{A36B0255-766C-DCDF-6303-9F4E6FC94294}"/>
                </a:ext>
              </a:extLst>
            </p:cNvPr>
            <p:cNvSpPr txBox="1"/>
            <p:nvPr/>
          </p:nvSpPr>
          <p:spPr>
            <a:xfrm>
              <a:off x="1558212" y="3726219"/>
              <a:ext cx="1440000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50000"/>
                      <a:lumOff val="50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14,5 %</a:t>
              </a:r>
            </a:p>
          </p:txBody>
        </p:sp>
        <p:sp>
          <p:nvSpPr>
            <p:cNvPr id="28" name="pole tekstowe 27">
              <a:extLst>
                <a:ext uri="{FF2B5EF4-FFF2-40B4-BE49-F238E27FC236}">
                  <a16:creationId xmlns:a16="http://schemas.microsoft.com/office/drawing/2014/main" id="{E5AFEE47-96E6-8173-BAF2-134C245C3F06}"/>
                </a:ext>
              </a:extLst>
            </p:cNvPr>
            <p:cNvSpPr txBox="1"/>
            <p:nvPr/>
          </p:nvSpPr>
          <p:spPr>
            <a:xfrm>
              <a:off x="1558212" y="4886521"/>
              <a:ext cx="1440000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50000"/>
                      <a:lumOff val="50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7,4 %</a:t>
              </a:r>
            </a:p>
          </p:txBody>
        </p:sp>
      </p:grpSp>
      <p:grpSp>
        <p:nvGrpSpPr>
          <p:cNvPr id="33" name="Grupa 32">
            <a:extLst>
              <a:ext uri="{FF2B5EF4-FFF2-40B4-BE49-F238E27FC236}">
                <a16:creationId xmlns:a16="http://schemas.microsoft.com/office/drawing/2014/main" id="{A21B1385-4C2D-0FD4-4979-ED87E7EBEF26}"/>
              </a:ext>
            </a:extLst>
          </p:cNvPr>
          <p:cNvGrpSpPr/>
          <p:nvPr/>
        </p:nvGrpSpPr>
        <p:grpSpPr>
          <a:xfrm>
            <a:off x="3363467" y="2680399"/>
            <a:ext cx="2520000" cy="3377185"/>
            <a:chOff x="3310808" y="2402632"/>
            <a:chExt cx="2520000" cy="3377185"/>
          </a:xfrm>
        </p:grpSpPr>
        <p:pic>
          <p:nvPicPr>
            <p:cNvPr id="8" name="Picture 3">
              <a:extLst>
                <a:ext uri="{FF2B5EF4-FFF2-40B4-BE49-F238E27FC236}">
                  <a16:creationId xmlns:a16="http://schemas.microsoft.com/office/drawing/2014/main" id="{49CD4DB3-97C2-E24B-0B0E-ECB62193F98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310808" y="2402632"/>
              <a:ext cx="2520000" cy="3377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2" name="Grupa 31">
              <a:extLst>
                <a:ext uri="{FF2B5EF4-FFF2-40B4-BE49-F238E27FC236}">
                  <a16:creationId xmlns:a16="http://schemas.microsoft.com/office/drawing/2014/main" id="{D1D392CE-B831-3AE8-2295-43C056185C22}"/>
                </a:ext>
              </a:extLst>
            </p:cNvPr>
            <p:cNvGrpSpPr/>
            <p:nvPr/>
          </p:nvGrpSpPr>
          <p:grpSpPr>
            <a:xfrm>
              <a:off x="4195073" y="2571238"/>
              <a:ext cx="1447800" cy="2911078"/>
              <a:chOff x="4195073" y="2571238"/>
              <a:chExt cx="1447800" cy="2911078"/>
            </a:xfrm>
          </p:grpSpPr>
          <p:sp>
            <p:nvSpPr>
              <p:cNvPr id="27" name="pole tekstowe 26">
                <a:extLst>
                  <a:ext uri="{FF2B5EF4-FFF2-40B4-BE49-F238E27FC236}">
                    <a16:creationId xmlns:a16="http://schemas.microsoft.com/office/drawing/2014/main" id="{CBC7D23F-6D7B-BB7D-11AD-64F6994169B1}"/>
                  </a:ext>
                </a:extLst>
              </p:cNvPr>
              <p:cNvSpPr txBox="1"/>
              <p:nvPr/>
            </p:nvSpPr>
            <p:spPr>
              <a:xfrm>
                <a:off x="4195073" y="4835985"/>
                <a:ext cx="1440000" cy="64633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marL="0" marR="0" lvl="0" indent="0" algn="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l-PL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50000"/>
                        <a:lumOff val="50000"/>
                      </a:prst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7,4 %</a:t>
                </a:r>
              </a:p>
            </p:txBody>
          </p:sp>
          <p:sp>
            <p:nvSpPr>
              <p:cNvPr id="29" name="pole tekstowe 28">
                <a:extLst>
                  <a:ext uri="{FF2B5EF4-FFF2-40B4-BE49-F238E27FC236}">
                    <a16:creationId xmlns:a16="http://schemas.microsoft.com/office/drawing/2014/main" id="{A5C5C4C0-9DD3-9772-41D9-2D73D5907EA4}"/>
                  </a:ext>
                </a:extLst>
              </p:cNvPr>
              <p:cNvSpPr txBox="1"/>
              <p:nvPr/>
            </p:nvSpPr>
            <p:spPr>
              <a:xfrm>
                <a:off x="4202873" y="3688827"/>
                <a:ext cx="1440000" cy="64633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marL="0" marR="0" lvl="0" indent="0" algn="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l-PL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50000"/>
                        <a:lumOff val="50000"/>
                      </a:prst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14,5 %</a:t>
                </a:r>
              </a:p>
            </p:txBody>
          </p:sp>
          <p:sp>
            <p:nvSpPr>
              <p:cNvPr id="30" name="pole tekstowe 29">
                <a:extLst>
                  <a:ext uri="{FF2B5EF4-FFF2-40B4-BE49-F238E27FC236}">
                    <a16:creationId xmlns:a16="http://schemas.microsoft.com/office/drawing/2014/main" id="{C3B37A25-44B0-9BEC-2585-C971BB37F19A}"/>
                  </a:ext>
                </a:extLst>
              </p:cNvPr>
              <p:cNvSpPr txBox="1"/>
              <p:nvPr/>
            </p:nvSpPr>
            <p:spPr>
              <a:xfrm>
                <a:off x="4195073" y="2571238"/>
                <a:ext cx="1440000" cy="64633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marL="0" marR="0" lvl="0" indent="0" algn="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l-PL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50000"/>
                        <a:lumOff val="50000"/>
                      </a:prst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78,1 %</a:t>
                </a:r>
              </a:p>
            </p:txBody>
          </p:sp>
        </p:grpSp>
      </p:grpSp>
      <p:grpSp>
        <p:nvGrpSpPr>
          <p:cNvPr id="35" name="Grupa 34">
            <a:extLst>
              <a:ext uri="{FF2B5EF4-FFF2-40B4-BE49-F238E27FC236}">
                <a16:creationId xmlns:a16="http://schemas.microsoft.com/office/drawing/2014/main" id="{E49817EA-2364-0DAE-2B17-D3422A322CCC}"/>
              </a:ext>
            </a:extLst>
          </p:cNvPr>
          <p:cNvGrpSpPr/>
          <p:nvPr/>
        </p:nvGrpSpPr>
        <p:grpSpPr>
          <a:xfrm>
            <a:off x="6050713" y="2680399"/>
            <a:ext cx="2520000" cy="3377185"/>
            <a:chOff x="5953081" y="2402632"/>
            <a:chExt cx="2520000" cy="3377185"/>
          </a:xfrm>
        </p:grpSpPr>
        <p:pic>
          <p:nvPicPr>
            <p:cNvPr id="9" name="Picture 3">
              <a:extLst>
                <a:ext uri="{FF2B5EF4-FFF2-40B4-BE49-F238E27FC236}">
                  <a16:creationId xmlns:a16="http://schemas.microsoft.com/office/drawing/2014/main" id="{273B4A90-315D-12DE-0154-261F8EE835B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953081" y="2402632"/>
              <a:ext cx="2520000" cy="3377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4" name="pole tekstowe 23">
              <a:extLst>
                <a:ext uri="{FF2B5EF4-FFF2-40B4-BE49-F238E27FC236}">
                  <a16:creationId xmlns:a16="http://schemas.microsoft.com/office/drawing/2014/main" id="{467CAB72-43B8-3FA9-49A0-EA29BDDD8C63}"/>
                </a:ext>
              </a:extLst>
            </p:cNvPr>
            <p:cNvSpPr txBox="1"/>
            <p:nvPr/>
          </p:nvSpPr>
          <p:spPr>
            <a:xfrm>
              <a:off x="6865788" y="3722661"/>
              <a:ext cx="1440000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50000"/>
                      <a:lumOff val="50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13,7 %</a:t>
              </a:r>
            </a:p>
          </p:txBody>
        </p:sp>
        <p:sp>
          <p:nvSpPr>
            <p:cNvPr id="26" name="pole tekstowe 25">
              <a:extLst>
                <a:ext uri="{FF2B5EF4-FFF2-40B4-BE49-F238E27FC236}">
                  <a16:creationId xmlns:a16="http://schemas.microsoft.com/office/drawing/2014/main" id="{BC72D407-DBAB-CE51-2AA6-C8C5F1CFBD3E}"/>
                </a:ext>
              </a:extLst>
            </p:cNvPr>
            <p:cNvSpPr txBox="1"/>
            <p:nvPr/>
          </p:nvSpPr>
          <p:spPr>
            <a:xfrm>
              <a:off x="6865788" y="4886520"/>
              <a:ext cx="1440000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50000"/>
                      <a:lumOff val="50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8,3 %</a:t>
              </a:r>
            </a:p>
          </p:txBody>
        </p:sp>
        <p:sp>
          <p:nvSpPr>
            <p:cNvPr id="31" name="pole tekstowe 30">
              <a:extLst>
                <a:ext uri="{FF2B5EF4-FFF2-40B4-BE49-F238E27FC236}">
                  <a16:creationId xmlns:a16="http://schemas.microsoft.com/office/drawing/2014/main" id="{089BA42E-20F0-83D2-78D8-54AB0D93E762}"/>
                </a:ext>
              </a:extLst>
            </p:cNvPr>
            <p:cNvSpPr txBox="1"/>
            <p:nvPr/>
          </p:nvSpPr>
          <p:spPr>
            <a:xfrm>
              <a:off x="6865788" y="2565918"/>
              <a:ext cx="1440000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50000"/>
                      <a:lumOff val="50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78,1 %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193736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70C39DE-28EC-0B33-821A-5479CD02F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5825" y="508651"/>
            <a:ext cx="7567595" cy="1280890"/>
          </a:xfrm>
        </p:spPr>
        <p:txBody>
          <a:bodyPr>
            <a:noAutofit/>
          </a:bodyPr>
          <a:lstStyle/>
          <a:p>
            <a:r>
              <a:rPr lang="pl-PL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rPr>
              <a:t>Zdawalność matury (maj 2024) w szkołach Powiatu Ostrowskiego na tle kraju i województwa:</a:t>
            </a:r>
            <a:br>
              <a:rPr lang="pl-PL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rPr>
            </a:br>
            <a:r>
              <a:rPr lang="pl-PL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</a:rPr>
              <a:t>L I C E A  I  T E C H N I K A</a:t>
            </a:r>
          </a:p>
        </p:txBody>
      </p:sp>
      <p:pic>
        <p:nvPicPr>
          <p:cNvPr id="7" name="Picture 3">
            <a:extLst>
              <a:ext uri="{FF2B5EF4-FFF2-40B4-BE49-F238E27FC236}">
                <a16:creationId xmlns:a16="http://schemas.microsoft.com/office/drawing/2014/main" id="{28A4E550-9F1B-70E6-45CE-C6BE7E9D123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11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666151" y="2680399"/>
            <a:ext cx="2520000" cy="3377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Symbol zastępczy tekstu 8">
            <a:extLst>
              <a:ext uri="{FF2B5EF4-FFF2-40B4-BE49-F238E27FC236}">
                <a16:creationId xmlns:a16="http://schemas.microsoft.com/office/drawing/2014/main" id="{023D76F4-85EB-CCDB-F34B-CA7C156DA251}"/>
              </a:ext>
            </a:extLst>
          </p:cNvPr>
          <p:cNvSpPr txBox="1">
            <a:spLocks/>
          </p:cNvSpPr>
          <p:nvPr/>
        </p:nvSpPr>
        <p:spPr>
          <a:xfrm>
            <a:off x="810151" y="1990641"/>
            <a:ext cx="2232000" cy="504000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472C4"/>
              </a:buClr>
              <a:buSzPct val="70000"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POLSKA</a:t>
            </a:r>
            <a:endParaRPr kumimoji="0" lang="pt-BR" sz="2400" b="1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  <a:lumOff val="3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ymbol zastępczy tekstu 8">
            <a:extLst>
              <a:ext uri="{FF2B5EF4-FFF2-40B4-BE49-F238E27FC236}">
                <a16:creationId xmlns:a16="http://schemas.microsoft.com/office/drawing/2014/main" id="{57CA303F-38BC-407A-076A-7B489A778126}"/>
              </a:ext>
            </a:extLst>
          </p:cNvPr>
          <p:cNvSpPr txBox="1">
            <a:spLocks/>
          </p:cNvSpPr>
          <p:nvPr/>
        </p:nvSpPr>
        <p:spPr>
          <a:xfrm>
            <a:off x="3503623" y="1991725"/>
            <a:ext cx="2232000" cy="504000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472C4"/>
              </a:buClr>
              <a:buSzPct val="70000"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WIELKOPOLSKA</a:t>
            </a:r>
            <a:endParaRPr kumimoji="0" lang="pt-BR" sz="2400" b="1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  <a:lumOff val="3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Symbol zastępczy tekstu 8">
            <a:extLst>
              <a:ext uri="{FF2B5EF4-FFF2-40B4-BE49-F238E27FC236}">
                <a16:creationId xmlns:a16="http://schemas.microsoft.com/office/drawing/2014/main" id="{061114E5-FC1B-B3F7-8843-1A8A12B0C0C6}"/>
              </a:ext>
            </a:extLst>
          </p:cNvPr>
          <p:cNvSpPr txBox="1">
            <a:spLocks/>
          </p:cNvSpPr>
          <p:nvPr/>
        </p:nvSpPr>
        <p:spPr>
          <a:xfrm>
            <a:off x="6171420" y="1994962"/>
            <a:ext cx="2232000" cy="504000"/>
          </a:xfrm>
          <a:prstGeom prst="roundRect">
            <a:avLst>
              <a:gd name="adj" fmla="val 16667"/>
            </a:avLst>
          </a:prstGeo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472C4"/>
              </a:buClr>
              <a:buSzPct val="70000"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POWIAT</a:t>
            </a:r>
            <a:endParaRPr kumimoji="0" lang="pt-BR" sz="2400" b="1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  <a:lumOff val="3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C1A2535E-3AE2-CE13-15B8-DE6B363624CD}"/>
              </a:ext>
            </a:extLst>
          </p:cNvPr>
          <p:cNvGrpSpPr/>
          <p:nvPr/>
        </p:nvGrpSpPr>
        <p:grpSpPr>
          <a:xfrm>
            <a:off x="1558212" y="2812883"/>
            <a:ext cx="1440000" cy="2966934"/>
            <a:chOff x="1558212" y="2565918"/>
            <a:chExt cx="1440000" cy="2966934"/>
          </a:xfrm>
        </p:grpSpPr>
        <p:sp>
          <p:nvSpPr>
            <p:cNvPr id="22" name="pole tekstowe 21">
              <a:extLst>
                <a:ext uri="{FF2B5EF4-FFF2-40B4-BE49-F238E27FC236}">
                  <a16:creationId xmlns:a16="http://schemas.microsoft.com/office/drawing/2014/main" id="{9A499FAF-55C6-FAE6-B556-2AD171AD1578}"/>
                </a:ext>
              </a:extLst>
            </p:cNvPr>
            <p:cNvSpPr txBox="1"/>
            <p:nvPr/>
          </p:nvSpPr>
          <p:spPr>
            <a:xfrm>
              <a:off x="1558212" y="2565918"/>
              <a:ext cx="1440000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50000"/>
                      <a:lumOff val="50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84,1 %</a:t>
              </a:r>
            </a:p>
          </p:txBody>
        </p:sp>
        <p:sp>
          <p:nvSpPr>
            <p:cNvPr id="25" name="pole tekstowe 24">
              <a:extLst>
                <a:ext uri="{FF2B5EF4-FFF2-40B4-BE49-F238E27FC236}">
                  <a16:creationId xmlns:a16="http://schemas.microsoft.com/office/drawing/2014/main" id="{A36B0255-766C-DCDF-6303-9F4E6FC94294}"/>
                </a:ext>
              </a:extLst>
            </p:cNvPr>
            <p:cNvSpPr txBox="1"/>
            <p:nvPr/>
          </p:nvSpPr>
          <p:spPr>
            <a:xfrm>
              <a:off x="1558212" y="3726219"/>
              <a:ext cx="1440000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50000"/>
                      <a:lumOff val="50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10,4 %</a:t>
              </a:r>
            </a:p>
          </p:txBody>
        </p:sp>
        <p:sp>
          <p:nvSpPr>
            <p:cNvPr id="28" name="pole tekstowe 27">
              <a:extLst>
                <a:ext uri="{FF2B5EF4-FFF2-40B4-BE49-F238E27FC236}">
                  <a16:creationId xmlns:a16="http://schemas.microsoft.com/office/drawing/2014/main" id="{E5AFEE47-96E6-8173-BAF2-134C245C3F06}"/>
                </a:ext>
              </a:extLst>
            </p:cNvPr>
            <p:cNvSpPr txBox="1"/>
            <p:nvPr/>
          </p:nvSpPr>
          <p:spPr>
            <a:xfrm>
              <a:off x="1558212" y="4886521"/>
              <a:ext cx="1440000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50000"/>
                      <a:lumOff val="50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5,5 %</a:t>
              </a:r>
            </a:p>
          </p:txBody>
        </p:sp>
      </p:grpSp>
      <p:grpSp>
        <p:nvGrpSpPr>
          <p:cNvPr id="33" name="Grupa 32">
            <a:extLst>
              <a:ext uri="{FF2B5EF4-FFF2-40B4-BE49-F238E27FC236}">
                <a16:creationId xmlns:a16="http://schemas.microsoft.com/office/drawing/2014/main" id="{A21B1385-4C2D-0FD4-4979-ED87E7EBEF26}"/>
              </a:ext>
            </a:extLst>
          </p:cNvPr>
          <p:cNvGrpSpPr/>
          <p:nvPr/>
        </p:nvGrpSpPr>
        <p:grpSpPr>
          <a:xfrm>
            <a:off x="3363467" y="2680399"/>
            <a:ext cx="2520000" cy="3377185"/>
            <a:chOff x="3310808" y="2402632"/>
            <a:chExt cx="2520000" cy="3377185"/>
          </a:xfrm>
        </p:grpSpPr>
        <p:pic>
          <p:nvPicPr>
            <p:cNvPr id="8" name="Picture 3">
              <a:extLst>
                <a:ext uri="{FF2B5EF4-FFF2-40B4-BE49-F238E27FC236}">
                  <a16:creationId xmlns:a16="http://schemas.microsoft.com/office/drawing/2014/main" id="{49CD4DB3-97C2-E24B-0B0E-ECB62193F98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310808" y="2402632"/>
              <a:ext cx="2520000" cy="3377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2" name="Grupa 31">
              <a:extLst>
                <a:ext uri="{FF2B5EF4-FFF2-40B4-BE49-F238E27FC236}">
                  <a16:creationId xmlns:a16="http://schemas.microsoft.com/office/drawing/2014/main" id="{D1D392CE-B831-3AE8-2295-43C056185C22}"/>
                </a:ext>
              </a:extLst>
            </p:cNvPr>
            <p:cNvGrpSpPr/>
            <p:nvPr/>
          </p:nvGrpSpPr>
          <p:grpSpPr>
            <a:xfrm>
              <a:off x="4195073" y="2571238"/>
              <a:ext cx="1447800" cy="2911078"/>
              <a:chOff x="4195073" y="2571238"/>
              <a:chExt cx="1447800" cy="2911078"/>
            </a:xfrm>
          </p:grpSpPr>
          <p:sp>
            <p:nvSpPr>
              <p:cNvPr id="27" name="pole tekstowe 26">
                <a:extLst>
                  <a:ext uri="{FF2B5EF4-FFF2-40B4-BE49-F238E27FC236}">
                    <a16:creationId xmlns:a16="http://schemas.microsoft.com/office/drawing/2014/main" id="{CBC7D23F-6D7B-BB7D-11AD-64F6994169B1}"/>
                  </a:ext>
                </a:extLst>
              </p:cNvPr>
              <p:cNvSpPr txBox="1"/>
              <p:nvPr/>
            </p:nvSpPr>
            <p:spPr>
              <a:xfrm>
                <a:off x="4195073" y="4835985"/>
                <a:ext cx="1440000" cy="64633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marL="0" marR="0" lvl="0" indent="0" algn="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pl-PL" sz="3600" b="1" dirty="0">
                    <a:solidFill>
                      <a:prstClr val="black">
                        <a:lumMod val="50000"/>
                        <a:lumOff val="50000"/>
                      </a:prstClr>
                    </a:solidFill>
                    <a:latin typeface="Calibri" panose="020F0502020204030204"/>
                  </a:rPr>
                  <a:t>6,2</a:t>
                </a:r>
                <a:r>
                  <a:rPr kumimoji="0" lang="pl-PL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50000"/>
                        <a:lumOff val="50000"/>
                      </a:prst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%</a:t>
                </a:r>
              </a:p>
            </p:txBody>
          </p:sp>
          <p:sp>
            <p:nvSpPr>
              <p:cNvPr id="29" name="pole tekstowe 28">
                <a:extLst>
                  <a:ext uri="{FF2B5EF4-FFF2-40B4-BE49-F238E27FC236}">
                    <a16:creationId xmlns:a16="http://schemas.microsoft.com/office/drawing/2014/main" id="{A5C5C4C0-9DD3-9772-41D9-2D73D5907EA4}"/>
                  </a:ext>
                </a:extLst>
              </p:cNvPr>
              <p:cNvSpPr txBox="1"/>
              <p:nvPr/>
            </p:nvSpPr>
            <p:spPr>
              <a:xfrm>
                <a:off x="4202873" y="3688827"/>
                <a:ext cx="1440000" cy="64633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marL="0" marR="0" lvl="0" indent="0" algn="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l-PL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50000"/>
                        <a:lumOff val="50000"/>
                      </a:prst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10,7 %</a:t>
                </a:r>
              </a:p>
            </p:txBody>
          </p:sp>
          <p:sp>
            <p:nvSpPr>
              <p:cNvPr id="30" name="pole tekstowe 29">
                <a:extLst>
                  <a:ext uri="{FF2B5EF4-FFF2-40B4-BE49-F238E27FC236}">
                    <a16:creationId xmlns:a16="http://schemas.microsoft.com/office/drawing/2014/main" id="{C3B37A25-44B0-9BEC-2585-C971BB37F19A}"/>
                  </a:ext>
                </a:extLst>
              </p:cNvPr>
              <p:cNvSpPr txBox="1"/>
              <p:nvPr/>
            </p:nvSpPr>
            <p:spPr>
              <a:xfrm>
                <a:off x="4195073" y="2571238"/>
                <a:ext cx="1440000" cy="64633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marL="0" marR="0" lvl="0" indent="0" algn="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l-PL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50000"/>
                        <a:lumOff val="50000"/>
                      </a:prst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83,7%</a:t>
                </a:r>
              </a:p>
            </p:txBody>
          </p:sp>
        </p:grpSp>
      </p:grpSp>
      <p:grpSp>
        <p:nvGrpSpPr>
          <p:cNvPr id="35" name="Grupa 34">
            <a:extLst>
              <a:ext uri="{FF2B5EF4-FFF2-40B4-BE49-F238E27FC236}">
                <a16:creationId xmlns:a16="http://schemas.microsoft.com/office/drawing/2014/main" id="{E49817EA-2364-0DAE-2B17-D3422A322CCC}"/>
              </a:ext>
            </a:extLst>
          </p:cNvPr>
          <p:cNvGrpSpPr/>
          <p:nvPr/>
        </p:nvGrpSpPr>
        <p:grpSpPr>
          <a:xfrm>
            <a:off x="6050713" y="2680399"/>
            <a:ext cx="2520000" cy="3377185"/>
            <a:chOff x="5953081" y="2402632"/>
            <a:chExt cx="2520000" cy="3377185"/>
          </a:xfrm>
        </p:grpSpPr>
        <p:pic>
          <p:nvPicPr>
            <p:cNvPr id="9" name="Picture 3">
              <a:extLst>
                <a:ext uri="{FF2B5EF4-FFF2-40B4-BE49-F238E27FC236}">
                  <a16:creationId xmlns:a16="http://schemas.microsoft.com/office/drawing/2014/main" id="{273B4A90-315D-12DE-0154-261F8EE835B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953081" y="2402632"/>
              <a:ext cx="2520000" cy="3377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4" name="pole tekstowe 23">
              <a:extLst>
                <a:ext uri="{FF2B5EF4-FFF2-40B4-BE49-F238E27FC236}">
                  <a16:creationId xmlns:a16="http://schemas.microsoft.com/office/drawing/2014/main" id="{467CAB72-43B8-3FA9-49A0-EA29BDDD8C63}"/>
                </a:ext>
              </a:extLst>
            </p:cNvPr>
            <p:cNvSpPr txBox="1"/>
            <p:nvPr/>
          </p:nvSpPr>
          <p:spPr>
            <a:xfrm>
              <a:off x="6865788" y="3721173"/>
              <a:ext cx="1440000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50000"/>
                      <a:lumOff val="50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10,4 %</a:t>
              </a:r>
            </a:p>
          </p:txBody>
        </p:sp>
        <p:sp>
          <p:nvSpPr>
            <p:cNvPr id="26" name="pole tekstowe 25">
              <a:extLst>
                <a:ext uri="{FF2B5EF4-FFF2-40B4-BE49-F238E27FC236}">
                  <a16:creationId xmlns:a16="http://schemas.microsoft.com/office/drawing/2014/main" id="{BC72D407-DBAB-CE51-2AA6-C8C5F1CFBD3E}"/>
                </a:ext>
              </a:extLst>
            </p:cNvPr>
            <p:cNvSpPr txBox="1"/>
            <p:nvPr/>
          </p:nvSpPr>
          <p:spPr>
            <a:xfrm>
              <a:off x="6865788" y="4886520"/>
              <a:ext cx="1440000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50000"/>
                      <a:lumOff val="50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4,5 %</a:t>
              </a:r>
            </a:p>
          </p:txBody>
        </p:sp>
        <p:sp>
          <p:nvSpPr>
            <p:cNvPr id="31" name="pole tekstowe 30">
              <a:extLst>
                <a:ext uri="{FF2B5EF4-FFF2-40B4-BE49-F238E27FC236}">
                  <a16:creationId xmlns:a16="http://schemas.microsoft.com/office/drawing/2014/main" id="{089BA42E-20F0-83D2-78D8-54AB0D93E762}"/>
                </a:ext>
              </a:extLst>
            </p:cNvPr>
            <p:cNvSpPr txBox="1"/>
            <p:nvPr/>
          </p:nvSpPr>
          <p:spPr>
            <a:xfrm>
              <a:off x="6865788" y="2565918"/>
              <a:ext cx="1440000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50000"/>
                      <a:lumOff val="50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85,1 %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417585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bwód">
  <a:themeElements>
    <a:clrScheme name="Ciepły niebiesk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bwód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bwód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677</TotalTime>
  <Words>339</Words>
  <Application>Microsoft Office PowerPoint</Application>
  <PresentationFormat>Pokaz na ekranie (4:3)</PresentationFormat>
  <Paragraphs>111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8</vt:i4>
      </vt:variant>
    </vt:vector>
  </HeadingPairs>
  <TitlesOfParts>
    <vt:vector size="15" baseType="lpstr">
      <vt:lpstr>Arial</vt:lpstr>
      <vt:lpstr>Arial Narrow</vt:lpstr>
      <vt:lpstr>Calibri</vt:lpstr>
      <vt:lpstr>Calibri Light</vt:lpstr>
      <vt:lpstr>Tw Cen MT</vt:lpstr>
      <vt:lpstr>Obwód</vt:lpstr>
      <vt:lpstr>Motyw pakietu Office</vt:lpstr>
      <vt:lpstr>MATURA 2024</vt:lpstr>
      <vt:lpstr>LICZBA MATURZYSTÓW W SZKOŁACH POWIATU OSTROWSKIEGO</vt:lpstr>
      <vt:lpstr>Zdawalność matury 2024 w Powiecie Ostrowskim w podziale na przedmioty: L I C E A</vt:lpstr>
      <vt:lpstr>Zdawalność matury 2024 w Powiecie Ostrowskim w podziale na przedmioty: T E C H N I K A</vt:lpstr>
      <vt:lpstr>Zdawalność matury 2024 w Powiecie Ostrowskim w podziale na przedmioty: L I C E A   I   T E C H N I K A</vt:lpstr>
      <vt:lpstr>Zdawalność matury (maj 2024) w szkołach Powiatu Ostrowskiego na tle kraju i województwa: L I C E A</vt:lpstr>
      <vt:lpstr>Zdawalność matury (maj 2024) w  szkołach Powiatu Ostrowskiego na tle kraju i województwa: T E C H N I K A</vt:lpstr>
      <vt:lpstr>Zdawalność matury (maj 2024) w szkołach Powiatu Ostrowskiego na tle kraju i województwa: L I C E A  I  T E C H N I K 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MATURA 2022</dc:title>
  <dc:creator>Starostwo Powiatowe</dc:creator>
  <cp:lastModifiedBy>Romana Ogórkiewicz</cp:lastModifiedBy>
  <cp:revision>16</cp:revision>
  <cp:lastPrinted>2024-07-09T09:54:26Z</cp:lastPrinted>
  <dcterms:created xsi:type="dcterms:W3CDTF">2022-07-01T09:40:46Z</dcterms:created>
  <dcterms:modified xsi:type="dcterms:W3CDTF">2024-07-09T10:52:32Z</dcterms:modified>
</cp:coreProperties>
</file>