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  <p:sldMasterId id="2147483819" r:id="rId2"/>
  </p:sldMasterIdLst>
  <p:sldIdLst>
    <p:sldId id="256" r:id="rId3"/>
    <p:sldId id="260" r:id="rId4"/>
    <p:sldId id="262" r:id="rId5"/>
    <p:sldId id="261" r:id="rId6"/>
    <p:sldId id="259" r:id="rId7"/>
    <p:sldId id="489" r:id="rId8"/>
    <p:sldId id="490" r:id="rId9"/>
    <p:sldId id="26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895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5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97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868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78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4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537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96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041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7632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70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87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557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313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33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607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305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319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166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7514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42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29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98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35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01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24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62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315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427A-3530-4171-882C-9AF8FA8E871C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45056-998E-42EF-8C6F-06863AA5C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2271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E5D02-0668-4E7F-98D5-7C6CE494E2CD}" type="datetimeFigureOut">
              <a:rPr lang="pl-PL" smtClean="0"/>
              <a:t>09.07.2024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C9F64-B80B-4CF3-9449-401DCA5142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19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26249B8-A316-56CC-1B3D-4463CE8C7B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MATURA 2024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92EDCF5D-5283-7939-FEA3-54AF910D1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Wstępne WYNIKI matur z 9 LIPCA 2024 ROKU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738C209-3681-3D36-1259-2F27A7357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072" y="5556914"/>
            <a:ext cx="2142627" cy="86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C39DE-28EC-0B33-821A-5479CD02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204" y="624110"/>
            <a:ext cx="728720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MATURZYSTÓW W SZKOŁACH POWIATU OSTROWSKIEGO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F819EF-57D9-2324-DEFB-3B2A17420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5" y="2018919"/>
            <a:ext cx="783771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szkołach młodzieżowych prowadzonych przez Powiat Ostrowski do egzaminu maturalnego ze wszystkich przedmiotów obowiązkowych </a:t>
            </a:r>
            <a:r>
              <a:rPr lang="pl-PL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maju</a:t>
            </a:r>
            <a:r>
              <a:rPr lang="pl-PL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roku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przystąpiło:</a:t>
            </a:r>
          </a:p>
          <a:p>
            <a:pPr marL="0" indent="0" algn="ctr">
              <a:buNone/>
            </a:pP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1097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absolwentów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FC743C6-46C9-5941-6EAE-9AC5BC08A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521" y="5943600"/>
            <a:ext cx="1362575" cy="548687"/>
          </a:xfrm>
          <a:prstGeom prst="rect">
            <a:avLst/>
          </a:prstGeom>
        </p:spPr>
      </p:pic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50F9981-9544-85A8-BBAE-65761EA4C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882123"/>
              </p:ext>
            </p:extLst>
          </p:nvPr>
        </p:nvGraphicFramePr>
        <p:xfrm>
          <a:off x="1897272" y="4326811"/>
          <a:ext cx="5400000" cy="108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628050719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117777085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</a:rPr>
                        <a:t>LICEUM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</a:rPr>
                        <a:t>TECHNIKUM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04569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614 osób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483 osoby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4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43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C39DE-28EC-0B33-821A-5479CD02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204" y="717416"/>
            <a:ext cx="7287208" cy="128089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Zdawalność matury 2024 w Powiecie Ostrowskim w podziale na przedmioty: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I C E A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4EDD1EB5-27F0-686F-F560-BF0D9C234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53280"/>
              </p:ext>
            </p:extLst>
          </p:nvPr>
        </p:nvGraphicFramePr>
        <p:xfrm>
          <a:off x="1050951" y="2376195"/>
          <a:ext cx="6990122" cy="270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889227431"/>
                    </a:ext>
                  </a:extLst>
                </a:gridCol>
                <a:gridCol w="1695061">
                  <a:extLst>
                    <a:ext uri="{9D8B030D-6E8A-4147-A177-3AD203B41FA5}">
                      <a16:colId xmlns:a16="http://schemas.microsoft.com/office/drawing/2014/main" val="1985754228"/>
                    </a:ext>
                  </a:extLst>
                </a:gridCol>
                <a:gridCol w="1695061">
                  <a:extLst>
                    <a:ext uri="{9D8B030D-6E8A-4147-A177-3AD203B41FA5}">
                      <a16:colId xmlns:a16="http://schemas.microsoft.com/office/drawing/2014/main" val="360985479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72189972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PRZEDMIOT: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PRZYSTĄPIŁO: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ZDAŁO: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7388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polski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6942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Matematyka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008858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angielski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590301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niemiecki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4240670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DCE2D772-F458-49F6-BEAB-D85D83183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521" y="5943600"/>
            <a:ext cx="1362575" cy="54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C39DE-28EC-0B33-821A-5479CD02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204" y="717416"/>
            <a:ext cx="7287208" cy="128089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Zdawalność matury 2024 w Powiecie Ostrowskim w podziale na przedmioty: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E C H N I K A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4EDD1EB5-27F0-686F-F560-BF0D9C234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285198"/>
              </p:ext>
            </p:extLst>
          </p:nvPr>
        </p:nvGraphicFramePr>
        <p:xfrm>
          <a:off x="1076939" y="2357534"/>
          <a:ext cx="6990122" cy="270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889227431"/>
                    </a:ext>
                  </a:extLst>
                </a:gridCol>
                <a:gridCol w="1695061">
                  <a:extLst>
                    <a:ext uri="{9D8B030D-6E8A-4147-A177-3AD203B41FA5}">
                      <a16:colId xmlns:a16="http://schemas.microsoft.com/office/drawing/2014/main" val="1985754228"/>
                    </a:ext>
                  </a:extLst>
                </a:gridCol>
                <a:gridCol w="1695061">
                  <a:extLst>
                    <a:ext uri="{9D8B030D-6E8A-4147-A177-3AD203B41FA5}">
                      <a16:colId xmlns:a16="http://schemas.microsoft.com/office/drawing/2014/main" val="360985479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72189972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PRZEDMIOT: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PRZYSTĄPIŁO: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ZDAŁO: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7388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polski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6942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Matematyka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008858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angielski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590301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niemiecki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4240670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DCE2D772-F458-49F6-BEAB-D85D83183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521" y="5943600"/>
            <a:ext cx="1362575" cy="54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22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C39DE-28EC-0B33-821A-5479CD02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204" y="717416"/>
            <a:ext cx="7287208" cy="128089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Zdawalność matury 2024 w Powiecie Ostrowskim w podziale na przedmioty: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I C E A   I   T E C H N I K A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4EDD1EB5-27F0-686F-F560-BF0D9C234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21745"/>
              </p:ext>
            </p:extLst>
          </p:nvPr>
        </p:nvGraphicFramePr>
        <p:xfrm>
          <a:off x="1050951" y="2376195"/>
          <a:ext cx="6990122" cy="270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889227431"/>
                    </a:ext>
                  </a:extLst>
                </a:gridCol>
                <a:gridCol w="1695061">
                  <a:extLst>
                    <a:ext uri="{9D8B030D-6E8A-4147-A177-3AD203B41FA5}">
                      <a16:colId xmlns:a16="http://schemas.microsoft.com/office/drawing/2014/main" val="1985754228"/>
                    </a:ext>
                  </a:extLst>
                </a:gridCol>
                <a:gridCol w="1695061">
                  <a:extLst>
                    <a:ext uri="{9D8B030D-6E8A-4147-A177-3AD203B41FA5}">
                      <a16:colId xmlns:a16="http://schemas.microsoft.com/office/drawing/2014/main" val="360985479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72189972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PRZEDMIOT: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PRZYSTĄPIŁO: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ZDAŁO: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7388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polski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6942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Matematyka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008858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angielski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590301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Język niemiecki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4240670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DCE2D772-F458-49F6-BEAB-D85D83183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521" y="5943600"/>
            <a:ext cx="1362575" cy="54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3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C39DE-28EC-0B33-821A-5479CD02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25" y="508651"/>
            <a:ext cx="7567595" cy="128089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Zdawalność matury (maj 2024) w szkołach Powiatu Ostrowskiego na tle kraju i województwa:</a:t>
            </a:r>
            <a:b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L I C E A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8A4E550-9F1B-70E6-45CE-C6BE7E9D12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66151" y="2680399"/>
            <a:ext cx="2520000" cy="337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ymbol zastępczy tekstu 8">
            <a:extLst>
              <a:ext uri="{FF2B5EF4-FFF2-40B4-BE49-F238E27FC236}">
                <a16:creationId xmlns:a16="http://schemas.microsoft.com/office/drawing/2014/main" id="{023D76F4-85EB-CCDB-F34B-CA7C156DA251}"/>
              </a:ext>
            </a:extLst>
          </p:cNvPr>
          <p:cNvSpPr txBox="1">
            <a:spLocks/>
          </p:cNvSpPr>
          <p:nvPr/>
        </p:nvSpPr>
        <p:spPr>
          <a:xfrm>
            <a:off x="835826" y="1990641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POLSKA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57CA303F-38BC-407A-076A-7B489A778126}"/>
              </a:ext>
            </a:extLst>
          </p:cNvPr>
          <p:cNvSpPr txBox="1">
            <a:spLocks/>
          </p:cNvSpPr>
          <p:nvPr/>
        </p:nvSpPr>
        <p:spPr>
          <a:xfrm>
            <a:off x="3503623" y="1991725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WIELKOPOLSKA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ymbol zastępczy tekstu 8">
            <a:extLst>
              <a:ext uri="{FF2B5EF4-FFF2-40B4-BE49-F238E27FC236}">
                <a16:creationId xmlns:a16="http://schemas.microsoft.com/office/drawing/2014/main" id="{061114E5-FC1B-B3F7-8843-1A8A12B0C0C6}"/>
              </a:ext>
            </a:extLst>
          </p:cNvPr>
          <p:cNvSpPr txBox="1">
            <a:spLocks/>
          </p:cNvSpPr>
          <p:nvPr/>
        </p:nvSpPr>
        <p:spPr>
          <a:xfrm>
            <a:off x="6171420" y="1994962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POWIAT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C1A2535E-3AE2-CE13-15B8-DE6B363624CD}"/>
              </a:ext>
            </a:extLst>
          </p:cNvPr>
          <p:cNvGrpSpPr/>
          <p:nvPr/>
        </p:nvGrpSpPr>
        <p:grpSpPr>
          <a:xfrm>
            <a:off x="1558212" y="2812883"/>
            <a:ext cx="1440000" cy="2966934"/>
            <a:chOff x="1558212" y="2565918"/>
            <a:chExt cx="1440000" cy="2966934"/>
          </a:xfrm>
        </p:grpSpPr>
        <p:sp>
          <p:nvSpPr>
            <p:cNvPr id="22" name="pole tekstowe 21">
              <a:extLst>
                <a:ext uri="{FF2B5EF4-FFF2-40B4-BE49-F238E27FC236}">
                  <a16:creationId xmlns:a16="http://schemas.microsoft.com/office/drawing/2014/main" id="{9A499FAF-55C6-FAE6-B556-2AD171AD1578}"/>
                </a:ext>
              </a:extLst>
            </p:cNvPr>
            <p:cNvSpPr txBox="1"/>
            <p:nvPr/>
          </p:nvSpPr>
          <p:spPr>
            <a:xfrm>
              <a:off x="1558212" y="2565918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88,6 %</a:t>
              </a:r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A36B0255-766C-DCDF-6303-9F4E6FC94294}"/>
                </a:ext>
              </a:extLst>
            </p:cNvPr>
            <p:cNvSpPr txBox="1"/>
            <p:nvPr/>
          </p:nvSpPr>
          <p:spPr>
            <a:xfrm>
              <a:off x="1558212" y="3726219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7,6 %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E5AFEE47-96E6-8173-BAF2-134C245C3F06}"/>
                </a:ext>
              </a:extLst>
            </p:cNvPr>
            <p:cNvSpPr txBox="1"/>
            <p:nvPr/>
          </p:nvSpPr>
          <p:spPr>
            <a:xfrm>
              <a:off x="1558212" y="4886521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3,8 %</a:t>
              </a:r>
            </a:p>
          </p:txBody>
        </p:sp>
      </p:grpSp>
      <p:grpSp>
        <p:nvGrpSpPr>
          <p:cNvPr id="33" name="Grupa 32">
            <a:extLst>
              <a:ext uri="{FF2B5EF4-FFF2-40B4-BE49-F238E27FC236}">
                <a16:creationId xmlns:a16="http://schemas.microsoft.com/office/drawing/2014/main" id="{A21B1385-4C2D-0FD4-4979-ED87E7EBEF26}"/>
              </a:ext>
            </a:extLst>
          </p:cNvPr>
          <p:cNvGrpSpPr/>
          <p:nvPr/>
        </p:nvGrpSpPr>
        <p:grpSpPr>
          <a:xfrm>
            <a:off x="3363467" y="2680399"/>
            <a:ext cx="2520000" cy="3377185"/>
            <a:chOff x="3310808" y="2402632"/>
            <a:chExt cx="2520000" cy="3377185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49CD4DB3-97C2-E24B-0B0E-ECB62193F9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0808" y="2402632"/>
              <a:ext cx="2520000" cy="3377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" name="Grupa 31">
              <a:extLst>
                <a:ext uri="{FF2B5EF4-FFF2-40B4-BE49-F238E27FC236}">
                  <a16:creationId xmlns:a16="http://schemas.microsoft.com/office/drawing/2014/main" id="{D1D392CE-B831-3AE8-2295-43C056185C22}"/>
                </a:ext>
              </a:extLst>
            </p:cNvPr>
            <p:cNvGrpSpPr/>
            <p:nvPr/>
          </p:nvGrpSpPr>
          <p:grpSpPr>
            <a:xfrm>
              <a:off x="4195073" y="2571238"/>
              <a:ext cx="1447800" cy="2911078"/>
              <a:chOff x="4195073" y="2571238"/>
              <a:chExt cx="1447800" cy="2911078"/>
            </a:xfrm>
          </p:grpSpPr>
          <p:sp>
            <p:nvSpPr>
              <p:cNvPr id="27" name="pole tekstowe 26">
                <a:extLst>
                  <a:ext uri="{FF2B5EF4-FFF2-40B4-BE49-F238E27FC236}">
                    <a16:creationId xmlns:a16="http://schemas.microsoft.com/office/drawing/2014/main" id="{CBC7D23F-6D7B-BB7D-11AD-64F6994169B1}"/>
                  </a:ext>
                </a:extLst>
              </p:cNvPr>
              <p:cNvSpPr txBox="1"/>
              <p:nvPr/>
            </p:nvSpPr>
            <p:spPr>
              <a:xfrm>
                <a:off x="4195073" y="4835985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4,6 %</a:t>
                </a:r>
              </a:p>
            </p:txBody>
          </p:sp>
          <p:sp>
            <p:nvSpPr>
              <p:cNvPr id="29" name="pole tekstowe 28">
                <a:extLst>
                  <a:ext uri="{FF2B5EF4-FFF2-40B4-BE49-F238E27FC236}">
                    <a16:creationId xmlns:a16="http://schemas.microsoft.com/office/drawing/2014/main" id="{A5C5C4C0-9DD3-9772-41D9-2D73D5907EA4}"/>
                  </a:ext>
                </a:extLst>
              </p:cNvPr>
              <p:cNvSpPr txBox="1"/>
              <p:nvPr/>
            </p:nvSpPr>
            <p:spPr>
              <a:xfrm>
                <a:off x="4202873" y="3688827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7,6 %</a:t>
                </a:r>
              </a:p>
            </p:txBody>
          </p:sp>
          <p:sp>
            <p:nvSpPr>
              <p:cNvPr id="30" name="pole tekstowe 29">
                <a:extLst>
                  <a:ext uri="{FF2B5EF4-FFF2-40B4-BE49-F238E27FC236}">
                    <a16:creationId xmlns:a16="http://schemas.microsoft.com/office/drawing/2014/main" id="{C3B37A25-44B0-9BEC-2585-C971BB37F19A}"/>
                  </a:ext>
                </a:extLst>
              </p:cNvPr>
              <p:cNvSpPr txBox="1"/>
              <p:nvPr/>
            </p:nvSpPr>
            <p:spPr>
              <a:xfrm>
                <a:off x="4195073" y="2571238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87,8 %</a:t>
                </a:r>
              </a:p>
            </p:txBody>
          </p:sp>
        </p:grpSp>
      </p:grpSp>
      <p:grpSp>
        <p:nvGrpSpPr>
          <p:cNvPr id="35" name="Grupa 34">
            <a:extLst>
              <a:ext uri="{FF2B5EF4-FFF2-40B4-BE49-F238E27FC236}">
                <a16:creationId xmlns:a16="http://schemas.microsoft.com/office/drawing/2014/main" id="{E49817EA-2364-0DAE-2B17-D3422A322CCC}"/>
              </a:ext>
            </a:extLst>
          </p:cNvPr>
          <p:cNvGrpSpPr/>
          <p:nvPr/>
        </p:nvGrpSpPr>
        <p:grpSpPr>
          <a:xfrm>
            <a:off x="6050713" y="2680399"/>
            <a:ext cx="2520000" cy="3377185"/>
            <a:chOff x="5953081" y="2402632"/>
            <a:chExt cx="2520000" cy="3377185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273B4A90-315D-12DE-0154-261F8EE83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3081" y="2402632"/>
              <a:ext cx="2520000" cy="3377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467CAB72-43B8-3FA9-49A0-EA29BDDD8C63}"/>
                </a:ext>
              </a:extLst>
            </p:cNvPr>
            <p:cNvSpPr txBox="1"/>
            <p:nvPr/>
          </p:nvSpPr>
          <p:spPr>
            <a:xfrm>
              <a:off x="6865788" y="3695417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7,8 %</a:t>
              </a:r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BC72D407-DBAB-CE51-2AA6-C8C5F1CFBD3E}"/>
                </a:ext>
              </a:extLst>
            </p:cNvPr>
            <p:cNvSpPr txBox="1"/>
            <p:nvPr/>
          </p:nvSpPr>
          <p:spPr>
            <a:xfrm>
              <a:off x="6865788" y="4886520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1,5 %</a:t>
              </a:r>
            </a:p>
          </p:txBody>
        </p:sp>
        <p:sp>
          <p:nvSpPr>
            <p:cNvPr id="31" name="pole tekstowe 30">
              <a:extLst>
                <a:ext uri="{FF2B5EF4-FFF2-40B4-BE49-F238E27FC236}">
                  <a16:creationId xmlns:a16="http://schemas.microsoft.com/office/drawing/2014/main" id="{089BA42E-20F0-83D2-78D8-54AB0D93E762}"/>
                </a:ext>
              </a:extLst>
            </p:cNvPr>
            <p:cNvSpPr txBox="1"/>
            <p:nvPr/>
          </p:nvSpPr>
          <p:spPr>
            <a:xfrm>
              <a:off x="6865788" y="2565918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90,7 %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0288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C39DE-28EC-0B33-821A-5479CD02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25" y="508651"/>
            <a:ext cx="7567595" cy="128089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Zdawalność matury (maj 2024) w  szkołach Powiatu Ostrowskiego na tle kraju i województwa:</a:t>
            </a:r>
            <a:b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 E C H N I K A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8A4E550-9F1B-70E6-45CE-C6BE7E9D12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66151" y="2680399"/>
            <a:ext cx="2520000" cy="337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ymbol zastępczy tekstu 8">
            <a:extLst>
              <a:ext uri="{FF2B5EF4-FFF2-40B4-BE49-F238E27FC236}">
                <a16:creationId xmlns:a16="http://schemas.microsoft.com/office/drawing/2014/main" id="{023D76F4-85EB-CCDB-F34B-CA7C156DA251}"/>
              </a:ext>
            </a:extLst>
          </p:cNvPr>
          <p:cNvSpPr txBox="1">
            <a:spLocks/>
          </p:cNvSpPr>
          <p:nvPr/>
        </p:nvSpPr>
        <p:spPr>
          <a:xfrm>
            <a:off x="835826" y="1990641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POLSKA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57CA303F-38BC-407A-076A-7B489A778126}"/>
              </a:ext>
            </a:extLst>
          </p:cNvPr>
          <p:cNvSpPr txBox="1">
            <a:spLocks/>
          </p:cNvSpPr>
          <p:nvPr/>
        </p:nvSpPr>
        <p:spPr>
          <a:xfrm>
            <a:off x="3503623" y="1991725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WIELKOPOLSKA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ymbol zastępczy tekstu 8">
            <a:extLst>
              <a:ext uri="{FF2B5EF4-FFF2-40B4-BE49-F238E27FC236}">
                <a16:creationId xmlns:a16="http://schemas.microsoft.com/office/drawing/2014/main" id="{061114E5-FC1B-B3F7-8843-1A8A12B0C0C6}"/>
              </a:ext>
            </a:extLst>
          </p:cNvPr>
          <p:cNvSpPr txBox="1">
            <a:spLocks/>
          </p:cNvSpPr>
          <p:nvPr/>
        </p:nvSpPr>
        <p:spPr>
          <a:xfrm>
            <a:off x="6171420" y="1994962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POWIAT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C1A2535E-3AE2-CE13-15B8-DE6B363624CD}"/>
              </a:ext>
            </a:extLst>
          </p:cNvPr>
          <p:cNvGrpSpPr/>
          <p:nvPr/>
        </p:nvGrpSpPr>
        <p:grpSpPr>
          <a:xfrm>
            <a:off x="1558212" y="2812883"/>
            <a:ext cx="1440000" cy="2966934"/>
            <a:chOff x="1558212" y="2565918"/>
            <a:chExt cx="1440000" cy="2966934"/>
          </a:xfrm>
        </p:grpSpPr>
        <p:sp>
          <p:nvSpPr>
            <p:cNvPr id="22" name="pole tekstowe 21">
              <a:extLst>
                <a:ext uri="{FF2B5EF4-FFF2-40B4-BE49-F238E27FC236}">
                  <a16:creationId xmlns:a16="http://schemas.microsoft.com/office/drawing/2014/main" id="{9A499FAF-55C6-FAE6-B556-2AD171AD1578}"/>
                </a:ext>
              </a:extLst>
            </p:cNvPr>
            <p:cNvSpPr txBox="1"/>
            <p:nvPr/>
          </p:nvSpPr>
          <p:spPr>
            <a:xfrm>
              <a:off x="1558212" y="2565918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78,1 %</a:t>
              </a:r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A36B0255-766C-DCDF-6303-9F4E6FC94294}"/>
                </a:ext>
              </a:extLst>
            </p:cNvPr>
            <p:cNvSpPr txBox="1"/>
            <p:nvPr/>
          </p:nvSpPr>
          <p:spPr>
            <a:xfrm>
              <a:off x="1558212" y="3726219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14,5 %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E5AFEE47-96E6-8173-BAF2-134C245C3F06}"/>
                </a:ext>
              </a:extLst>
            </p:cNvPr>
            <p:cNvSpPr txBox="1"/>
            <p:nvPr/>
          </p:nvSpPr>
          <p:spPr>
            <a:xfrm>
              <a:off x="1558212" y="4886521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7,4 %</a:t>
              </a:r>
            </a:p>
          </p:txBody>
        </p:sp>
      </p:grpSp>
      <p:grpSp>
        <p:nvGrpSpPr>
          <p:cNvPr id="33" name="Grupa 32">
            <a:extLst>
              <a:ext uri="{FF2B5EF4-FFF2-40B4-BE49-F238E27FC236}">
                <a16:creationId xmlns:a16="http://schemas.microsoft.com/office/drawing/2014/main" id="{A21B1385-4C2D-0FD4-4979-ED87E7EBEF26}"/>
              </a:ext>
            </a:extLst>
          </p:cNvPr>
          <p:cNvGrpSpPr/>
          <p:nvPr/>
        </p:nvGrpSpPr>
        <p:grpSpPr>
          <a:xfrm>
            <a:off x="3363467" y="2680399"/>
            <a:ext cx="2520000" cy="3377185"/>
            <a:chOff x="3310808" y="2402632"/>
            <a:chExt cx="2520000" cy="3377185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49CD4DB3-97C2-E24B-0B0E-ECB62193F9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0808" y="2402632"/>
              <a:ext cx="2520000" cy="3377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" name="Grupa 31">
              <a:extLst>
                <a:ext uri="{FF2B5EF4-FFF2-40B4-BE49-F238E27FC236}">
                  <a16:creationId xmlns:a16="http://schemas.microsoft.com/office/drawing/2014/main" id="{D1D392CE-B831-3AE8-2295-43C056185C22}"/>
                </a:ext>
              </a:extLst>
            </p:cNvPr>
            <p:cNvGrpSpPr/>
            <p:nvPr/>
          </p:nvGrpSpPr>
          <p:grpSpPr>
            <a:xfrm>
              <a:off x="4195073" y="2571238"/>
              <a:ext cx="1447800" cy="2911078"/>
              <a:chOff x="4195073" y="2571238"/>
              <a:chExt cx="1447800" cy="2911078"/>
            </a:xfrm>
          </p:grpSpPr>
          <p:sp>
            <p:nvSpPr>
              <p:cNvPr id="27" name="pole tekstowe 26">
                <a:extLst>
                  <a:ext uri="{FF2B5EF4-FFF2-40B4-BE49-F238E27FC236}">
                    <a16:creationId xmlns:a16="http://schemas.microsoft.com/office/drawing/2014/main" id="{CBC7D23F-6D7B-BB7D-11AD-64F6994169B1}"/>
                  </a:ext>
                </a:extLst>
              </p:cNvPr>
              <p:cNvSpPr txBox="1"/>
              <p:nvPr/>
            </p:nvSpPr>
            <p:spPr>
              <a:xfrm>
                <a:off x="4195073" y="4835985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7,4 %</a:t>
                </a:r>
              </a:p>
            </p:txBody>
          </p:sp>
          <p:sp>
            <p:nvSpPr>
              <p:cNvPr id="29" name="pole tekstowe 28">
                <a:extLst>
                  <a:ext uri="{FF2B5EF4-FFF2-40B4-BE49-F238E27FC236}">
                    <a16:creationId xmlns:a16="http://schemas.microsoft.com/office/drawing/2014/main" id="{A5C5C4C0-9DD3-9772-41D9-2D73D5907EA4}"/>
                  </a:ext>
                </a:extLst>
              </p:cNvPr>
              <p:cNvSpPr txBox="1"/>
              <p:nvPr/>
            </p:nvSpPr>
            <p:spPr>
              <a:xfrm>
                <a:off x="4202873" y="3688827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14,5 %</a:t>
                </a:r>
              </a:p>
            </p:txBody>
          </p:sp>
          <p:sp>
            <p:nvSpPr>
              <p:cNvPr id="30" name="pole tekstowe 29">
                <a:extLst>
                  <a:ext uri="{FF2B5EF4-FFF2-40B4-BE49-F238E27FC236}">
                    <a16:creationId xmlns:a16="http://schemas.microsoft.com/office/drawing/2014/main" id="{C3B37A25-44B0-9BEC-2585-C971BB37F19A}"/>
                  </a:ext>
                </a:extLst>
              </p:cNvPr>
              <p:cNvSpPr txBox="1"/>
              <p:nvPr/>
            </p:nvSpPr>
            <p:spPr>
              <a:xfrm>
                <a:off x="4195073" y="2571238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78,1 %</a:t>
                </a:r>
              </a:p>
            </p:txBody>
          </p:sp>
        </p:grpSp>
      </p:grpSp>
      <p:grpSp>
        <p:nvGrpSpPr>
          <p:cNvPr id="35" name="Grupa 34">
            <a:extLst>
              <a:ext uri="{FF2B5EF4-FFF2-40B4-BE49-F238E27FC236}">
                <a16:creationId xmlns:a16="http://schemas.microsoft.com/office/drawing/2014/main" id="{E49817EA-2364-0DAE-2B17-D3422A322CCC}"/>
              </a:ext>
            </a:extLst>
          </p:cNvPr>
          <p:cNvGrpSpPr/>
          <p:nvPr/>
        </p:nvGrpSpPr>
        <p:grpSpPr>
          <a:xfrm>
            <a:off x="6050713" y="2680399"/>
            <a:ext cx="2520000" cy="3377185"/>
            <a:chOff x="5953081" y="2402632"/>
            <a:chExt cx="2520000" cy="3377185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273B4A90-315D-12DE-0154-261F8EE83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3081" y="2402632"/>
              <a:ext cx="2520000" cy="3377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467CAB72-43B8-3FA9-49A0-EA29BDDD8C63}"/>
                </a:ext>
              </a:extLst>
            </p:cNvPr>
            <p:cNvSpPr txBox="1"/>
            <p:nvPr/>
          </p:nvSpPr>
          <p:spPr>
            <a:xfrm>
              <a:off x="6865788" y="3722661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13,7 %</a:t>
              </a:r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BC72D407-DBAB-CE51-2AA6-C8C5F1CFBD3E}"/>
                </a:ext>
              </a:extLst>
            </p:cNvPr>
            <p:cNvSpPr txBox="1"/>
            <p:nvPr/>
          </p:nvSpPr>
          <p:spPr>
            <a:xfrm>
              <a:off x="6865788" y="4886520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8,3 %</a:t>
              </a:r>
            </a:p>
          </p:txBody>
        </p:sp>
        <p:sp>
          <p:nvSpPr>
            <p:cNvPr id="31" name="pole tekstowe 30">
              <a:extLst>
                <a:ext uri="{FF2B5EF4-FFF2-40B4-BE49-F238E27FC236}">
                  <a16:creationId xmlns:a16="http://schemas.microsoft.com/office/drawing/2014/main" id="{089BA42E-20F0-83D2-78D8-54AB0D93E762}"/>
                </a:ext>
              </a:extLst>
            </p:cNvPr>
            <p:cNvSpPr txBox="1"/>
            <p:nvPr/>
          </p:nvSpPr>
          <p:spPr>
            <a:xfrm>
              <a:off x="6865788" y="2565918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78,1 %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937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C39DE-28EC-0B33-821A-5479CD02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25" y="508651"/>
            <a:ext cx="7567595" cy="128089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Zdawalność matury (maj 2024) w szkołach Powiatu Ostrowskiego na tle kraju i województwa:</a:t>
            </a:r>
            <a:b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L I C E A  I  T E C H N I K A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8A4E550-9F1B-70E6-45CE-C6BE7E9D12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66151" y="2680399"/>
            <a:ext cx="2520000" cy="337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ymbol zastępczy tekstu 8">
            <a:extLst>
              <a:ext uri="{FF2B5EF4-FFF2-40B4-BE49-F238E27FC236}">
                <a16:creationId xmlns:a16="http://schemas.microsoft.com/office/drawing/2014/main" id="{023D76F4-85EB-CCDB-F34B-CA7C156DA251}"/>
              </a:ext>
            </a:extLst>
          </p:cNvPr>
          <p:cNvSpPr txBox="1">
            <a:spLocks/>
          </p:cNvSpPr>
          <p:nvPr/>
        </p:nvSpPr>
        <p:spPr>
          <a:xfrm>
            <a:off x="810151" y="1990641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POLSKA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57CA303F-38BC-407A-076A-7B489A778126}"/>
              </a:ext>
            </a:extLst>
          </p:cNvPr>
          <p:cNvSpPr txBox="1">
            <a:spLocks/>
          </p:cNvSpPr>
          <p:nvPr/>
        </p:nvSpPr>
        <p:spPr>
          <a:xfrm>
            <a:off x="3503623" y="1991725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WIELKOPOLSKA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ymbol zastępczy tekstu 8">
            <a:extLst>
              <a:ext uri="{FF2B5EF4-FFF2-40B4-BE49-F238E27FC236}">
                <a16:creationId xmlns:a16="http://schemas.microsoft.com/office/drawing/2014/main" id="{061114E5-FC1B-B3F7-8843-1A8A12B0C0C6}"/>
              </a:ext>
            </a:extLst>
          </p:cNvPr>
          <p:cNvSpPr txBox="1">
            <a:spLocks/>
          </p:cNvSpPr>
          <p:nvPr/>
        </p:nvSpPr>
        <p:spPr>
          <a:xfrm>
            <a:off x="6171420" y="1994962"/>
            <a:ext cx="2232000" cy="504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POWIAT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C1A2535E-3AE2-CE13-15B8-DE6B363624CD}"/>
              </a:ext>
            </a:extLst>
          </p:cNvPr>
          <p:cNvGrpSpPr/>
          <p:nvPr/>
        </p:nvGrpSpPr>
        <p:grpSpPr>
          <a:xfrm>
            <a:off x="1558212" y="2812883"/>
            <a:ext cx="1440000" cy="2966934"/>
            <a:chOff x="1558212" y="2565918"/>
            <a:chExt cx="1440000" cy="2966934"/>
          </a:xfrm>
        </p:grpSpPr>
        <p:sp>
          <p:nvSpPr>
            <p:cNvPr id="22" name="pole tekstowe 21">
              <a:extLst>
                <a:ext uri="{FF2B5EF4-FFF2-40B4-BE49-F238E27FC236}">
                  <a16:creationId xmlns:a16="http://schemas.microsoft.com/office/drawing/2014/main" id="{9A499FAF-55C6-FAE6-B556-2AD171AD1578}"/>
                </a:ext>
              </a:extLst>
            </p:cNvPr>
            <p:cNvSpPr txBox="1"/>
            <p:nvPr/>
          </p:nvSpPr>
          <p:spPr>
            <a:xfrm>
              <a:off x="1558212" y="2565918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84,1 %</a:t>
              </a:r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A36B0255-766C-DCDF-6303-9F4E6FC94294}"/>
                </a:ext>
              </a:extLst>
            </p:cNvPr>
            <p:cNvSpPr txBox="1"/>
            <p:nvPr/>
          </p:nvSpPr>
          <p:spPr>
            <a:xfrm>
              <a:off x="1558212" y="3726219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10,4 %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E5AFEE47-96E6-8173-BAF2-134C245C3F06}"/>
                </a:ext>
              </a:extLst>
            </p:cNvPr>
            <p:cNvSpPr txBox="1"/>
            <p:nvPr/>
          </p:nvSpPr>
          <p:spPr>
            <a:xfrm>
              <a:off x="1558212" y="4886521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5,5 %</a:t>
              </a:r>
            </a:p>
          </p:txBody>
        </p:sp>
      </p:grpSp>
      <p:grpSp>
        <p:nvGrpSpPr>
          <p:cNvPr id="33" name="Grupa 32">
            <a:extLst>
              <a:ext uri="{FF2B5EF4-FFF2-40B4-BE49-F238E27FC236}">
                <a16:creationId xmlns:a16="http://schemas.microsoft.com/office/drawing/2014/main" id="{A21B1385-4C2D-0FD4-4979-ED87E7EBEF26}"/>
              </a:ext>
            </a:extLst>
          </p:cNvPr>
          <p:cNvGrpSpPr/>
          <p:nvPr/>
        </p:nvGrpSpPr>
        <p:grpSpPr>
          <a:xfrm>
            <a:off x="3363467" y="2680399"/>
            <a:ext cx="2520000" cy="3377185"/>
            <a:chOff x="3310808" y="2402632"/>
            <a:chExt cx="2520000" cy="3377185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49CD4DB3-97C2-E24B-0B0E-ECB62193F9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0808" y="2402632"/>
              <a:ext cx="2520000" cy="3377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" name="Grupa 31">
              <a:extLst>
                <a:ext uri="{FF2B5EF4-FFF2-40B4-BE49-F238E27FC236}">
                  <a16:creationId xmlns:a16="http://schemas.microsoft.com/office/drawing/2014/main" id="{D1D392CE-B831-3AE8-2295-43C056185C22}"/>
                </a:ext>
              </a:extLst>
            </p:cNvPr>
            <p:cNvGrpSpPr/>
            <p:nvPr/>
          </p:nvGrpSpPr>
          <p:grpSpPr>
            <a:xfrm>
              <a:off x="4195073" y="2571238"/>
              <a:ext cx="1447800" cy="2911078"/>
              <a:chOff x="4195073" y="2571238"/>
              <a:chExt cx="1447800" cy="2911078"/>
            </a:xfrm>
          </p:grpSpPr>
          <p:sp>
            <p:nvSpPr>
              <p:cNvPr id="27" name="pole tekstowe 26">
                <a:extLst>
                  <a:ext uri="{FF2B5EF4-FFF2-40B4-BE49-F238E27FC236}">
                    <a16:creationId xmlns:a16="http://schemas.microsoft.com/office/drawing/2014/main" id="{CBC7D23F-6D7B-BB7D-11AD-64F6994169B1}"/>
                  </a:ext>
                </a:extLst>
              </p:cNvPr>
              <p:cNvSpPr txBox="1"/>
              <p:nvPr/>
            </p:nvSpPr>
            <p:spPr>
              <a:xfrm>
                <a:off x="4195073" y="4835985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pl-PL" sz="3600" b="1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latin typeface="Calibri" panose="020F0502020204030204"/>
                  </a:rPr>
                  <a:t>6,2</a:t>
                </a: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%</a:t>
                </a:r>
              </a:p>
            </p:txBody>
          </p:sp>
          <p:sp>
            <p:nvSpPr>
              <p:cNvPr id="29" name="pole tekstowe 28">
                <a:extLst>
                  <a:ext uri="{FF2B5EF4-FFF2-40B4-BE49-F238E27FC236}">
                    <a16:creationId xmlns:a16="http://schemas.microsoft.com/office/drawing/2014/main" id="{A5C5C4C0-9DD3-9772-41D9-2D73D5907EA4}"/>
                  </a:ext>
                </a:extLst>
              </p:cNvPr>
              <p:cNvSpPr txBox="1"/>
              <p:nvPr/>
            </p:nvSpPr>
            <p:spPr>
              <a:xfrm>
                <a:off x="4202873" y="3688827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10,7 %</a:t>
                </a:r>
              </a:p>
            </p:txBody>
          </p:sp>
          <p:sp>
            <p:nvSpPr>
              <p:cNvPr id="30" name="pole tekstowe 29">
                <a:extLst>
                  <a:ext uri="{FF2B5EF4-FFF2-40B4-BE49-F238E27FC236}">
                    <a16:creationId xmlns:a16="http://schemas.microsoft.com/office/drawing/2014/main" id="{C3B37A25-44B0-9BEC-2585-C971BB37F19A}"/>
                  </a:ext>
                </a:extLst>
              </p:cNvPr>
              <p:cNvSpPr txBox="1"/>
              <p:nvPr/>
            </p:nvSpPr>
            <p:spPr>
              <a:xfrm>
                <a:off x="4195073" y="2571238"/>
                <a:ext cx="14400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83,7%</a:t>
                </a:r>
              </a:p>
            </p:txBody>
          </p:sp>
        </p:grpSp>
      </p:grpSp>
      <p:grpSp>
        <p:nvGrpSpPr>
          <p:cNvPr id="35" name="Grupa 34">
            <a:extLst>
              <a:ext uri="{FF2B5EF4-FFF2-40B4-BE49-F238E27FC236}">
                <a16:creationId xmlns:a16="http://schemas.microsoft.com/office/drawing/2014/main" id="{E49817EA-2364-0DAE-2B17-D3422A322CCC}"/>
              </a:ext>
            </a:extLst>
          </p:cNvPr>
          <p:cNvGrpSpPr/>
          <p:nvPr/>
        </p:nvGrpSpPr>
        <p:grpSpPr>
          <a:xfrm>
            <a:off x="6050713" y="2680399"/>
            <a:ext cx="2520000" cy="3377185"/>
            <a:chOff x="5953081" y="2402632"/>
            <a:chExt cx="2520000" cy="3377185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273B4A90-315D-12DE-0154-261F8EE83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3081" y="2402632"/>
              <a:ext cx="2520000" cy="3377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467CAB72-43B8-3FA9-49A0-EA29BDDD8C63}"/>
                </a:ext>
              </a:extLst>
            </p:cNvPr>
            <p:cNvSpPr txBox="1"/>
            <p:nvPr/>
          </p:nvSpPr>
          <p:spPr>
            <a:xfrm>
              <a:off x="6865788" y="3721173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10,4 %</a:t>
              </a:r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BC72D407-DBAB-CE51-2AA6-C8C5F1CFBD3E}"/>
                </a:ext>
              </a:extLst>
            </p:cNvPr>
            <p:cNvSpPr txBox="1"/>
            <p:nvPr/>
          </p:nvSpPr>
          <p:spPr>
            <a:xfrm>
              <a:off x="6865788" y="4886520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4,5 %</a:t>
              </a:r>
            </a:p>
          </p:txBody>
        </p:sp>
        <p:sp>
          <p:nvSpPr>
            <p:cNvPr id="31" name="pole tekstowe 30">
              <a:extLst>
                <a:ext uri="{FF2B5EF4-FFF2-40B4-BE49-F238E27FC236}">
                  <a16:creationId xmlns:a16="http://schemas.microsoft.com/office/drawing/2014/main" id="{089BA42E-20F0-83D2-78D8-54AB0D93E762}"/>
                </a:ext>
              </a:extLst>
            </p:cNvPr>
            <p:cNvSpPr txBox="1"/>
            <p:nvPr/>
          </p:nvSpPr>
          <p:spPr>
            <a:xfrm>
              <a:off x="6865788" y="2565918"/>
              <a:ext cx="1440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85,1 %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758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bwó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339</Words>
  <Application>Microsoft Office PowerPoint</Application>
  <PresentationFormat>Pokaz na ekranie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Tw Cen MT</vt:lpstr>
      <vt:lpstr>Obwód</vt:lpstr>
      <vt:lpstr>Motyw pakietu Office</vt:lpstr>
      <vt:lpstr>MATURA 2024</vt:lpstr>
      <vt:lpstr>LICZBA MATURZYSTÓW W SZKOŁACH POWIATU OSTROWSKIEGO</vt:lpstr>
      <vt:lpstr>Zdawalność matury 2024 w Powiecie Ostrowskim w podziale na przedmioty: L I C E A</vt:lpstr>
      <vt:lpstr>Zdawalność matury 2024 w Powiecie Ostrowskim w podziale na przedmioty: T E C H N I K A</vt:lpstr>
      <vt:lpstr>Zdawalność matury 2024 w Powiecie Ostrowskim w podziale na przedmioty: L I C E A   I   T E C H N I K A</vt:lpstr>
      <vt:lpstr>Zdawalność matury (maj 2024) w szkołach Powiatu Ostrowskiego na tle kraju i województwa: L I C E A</vt:lpstr>
      <vt:lpstr>Zdawalność matury (maj 2024) w  szkołach Powiatu Ostrowskiego na tle kraju i województwa: T E C H N I K A</vt:lpstr>
      <vt:lpstr>Zdawalność matury (maj 2024) w szkołach Powiatu Ostrowskiego na tle kraju i województwa: L I C E A  I  T E C H N I K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MATURA 2022</dc:title>
  <dc:creator>Starostwo Powiatowe</dc:creator>
  <cp:lastModifiedBy>Romana Ogórkiewicz</cp:lastModifiedBy>
  <cp:revision>16</cp:revision>
  <cp:lastPrinted>2024-07-09T09:54:26Z</cp:lastPrinted>
  <dcterms:created xsi:type="dcterms:W3CDTF">2022-07-01T09:40:46Z</dcterms:created>
  <dcterms:modified xsi:type="dcterms:W3CDTF">2024-07-09T10:52:32Z</dcterms:modified>
</cp:coreProperties>
</file>